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909" r:id="rId5"/>
    <p:sldId id="910" r:id="rId6"/>
    <p:sldId id="917" r:id="rId7"/>
    <p:sldId id="914" r:id="rId8"/>
    <p:sldId id="916" r:id="rId9"/>
    <p:sldId id="911" r:id="rId10"/>
    <p:sldId id="929" r:id="rId11"/>
    <p:sldId id="924" r:id="rId12"/>
    <p:sldId id="930" r:id="rId13"/>
    <p:sldId id="931" r:id="rId14"/>
    <p:sldId id="961" r:id="rId15"/>
    <p:sldId id="956" r:id="rId16"/>
    <p:sldId id="933" r:id="rId17"/>
    <p:sldId id="932" r:id="rId18"/>
    <p:sldId id="942" r:id="rId19"/>
    <p:sldId id="943" r:id="rId20"/>
    <p:sldId id="957" r:id="rId21"/>
    <p:sldId id="941" r:id="rId22"/>
    <p:sldId id="950" r:id="rId23"/>
    <p:sldId id="958" r:id="rId24"/>
    <p:sldId id="962" r:id="rId25"/>
    <p:sldId id="937" r:id="rId26"/>
    <p:sldId id="923" r:id="rId27"/>
    <p:sldId id="927" r:id="rId28"/>
    <p:sldId id="884" r:id="rId29"/>
    <p:sldId id="963" r:id="rId30"/>
    <p:sldId id="925" r:id="rId31"/>
    <p:sldId id="955" r:id="rId32"/>
    <p:sldId id="918" r:id="rId33"/>
    <p:sldId id="939" r:id="rId34"/>
    <p:sldId id="938" r:id="rId35"/>
    <p:sldId id="960" r:id="rId36"/>
    <p:sldId id="959"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FF"/>
    <a:srgbClr val="FF0000"/>
    <a:srgbClr val="FF3B3B"/>
    <a:srgbClr val="808080"/>
    <a:srgbClr val="EAEAEA"/>
    <a:srgbClr val="FFC000"/>
    <a:srgbClr val="5F5F5F"/>
    <a:srgbClr val="DDDDDD"/>
    <a:srgbClr val="2F4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45" autoAdjust="0"/>
    <p:restoredTop sz="95306" autoAdjust="0"/>
  </p:normalViewPr>
  <p:slideViewPr>
    <p:cSldViewPr snapToGrid="0" snapToObjects="1">
      <p:cViewPr>
        <p:scale>
          <a:sx n="130" d="100"/>
          <a:sy n="130" d="100"/>
        </p:scale>
        <p:origin x="-144" y="-104"/>
      </p:cViewPr>
      <p:guideLst/>
    </p:cSldViewPr>
  </p:slideViewPr>
  <p:outlineViewPr>
    <p:cViewPr>
      <p:scale>
        <a:sx n="33" d="100"/>
        <a:sy n="33" d="100"/>
      </p:scale>
      <p:origin x="0" y="-360"/>
    </p:cViewPr>
  </p:outlineViewPr>
  <p:notesTextViewPr>
    <p:cViewPr>
      <p:scale>
        <a:sx n="125" d="100"/>
        <a:sy n="125" d="100"/>
      </p:scale>
      <p:origin x="0" y="0"/>
    </p:cViewPr>
  </p:notesTextViewPr>
  <p:sorterViewPr>
    <p:cViewPr>
      <p:scale>
        <a:sx n="139" d="100"/>
        <a:sy n="139" d="100"/>
      </p:scale>
      <p:origin x="0" y="0"/>
    </p:cViewPr>
  </p:sorterViewPr>
  <p:notesViewPr>
    <p:cSldViewPr snapToGrid="0" snapToObjects="1">
      <p:cViewPr varScale="1">
        <p:scale>
          <a:sx n="126" d="100"/>
          <a:sy n="126" d="100"/>
        </p:scale>
        <p:origin x="491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78DF3-B16B-DB47-9E64-D821335B3717}" type="doc">
      <dgm:prSet loTypeId="urn:microsoft.com/office/officeart/2005/8/layout/process1" loCatId="" qsTypeId="urn:microsoft.com/office/officeart/2005/8/quickstyle/simple1" qsCatId="simple" csTypeId="urn:microsoft.com/office/officeart/2005/8/colors/accent3_1" csCatId="accent3" phldr="1"/>
      <dgm:spPr/>
    </dgm:pt>
    <dgm:pt modelId="{8FD9CFE7-3163-4341-A4E7-B7F56B7071B3}">
      <dgm:prSet phldrT="[Text]"/>
      <dgm:spPr/>
      <dgm:t>
        <a:bodyPr/>
        <a:lstStyle/>
        <a:p>
          <a:r>
            <a:rPr lang="en-US" dirty="0">
              <a:solidFill>
                <a:schemeClr val="bg2">
                  <a:lumMod val="10000"/>
                </a:schemeClr>
              </a:solidFill>
            </a:rPr>
            <a:t>Classify </a:t>
          </a:r>
          <a:r>
            <a:rPr lang="en-US" dirty="0" err="1">
              <a:solidFill>
                <a:schemeClr val="bg2">
                  <a:lumMod val="10000"/>
                </a:schemeClr>
              </a:solidFill>
            </a:rPr>
            <a:t>plasmasheet</a:t>
          </a:r>
          <a:r>
            <a:rPr lang="en-US" dirty="0">
              <a:solidFill>
                <a:schemeClr val="bg2">
                  <a:lumMod val="10000"/>
                </a:schemeClr>
              </a:solidFill>
            </a:rPr>
            <a:t> observations</a:t>
          </a:r>
        </a:p>
      </dgm:t>
    </dgm:pt>
    <dgm:pt modelId="{737046E8-247B-F045-BB72-A894BA4BF2B7}" type="parTrans" cxnId="{9059F41D-20E8-FC48-927B-0ECE3D7A58C9}">
      <dgm:prSet/>
      <dgm:spPr/>
      <dgm:t>
        <a:bodyPr/>
        <a:lstStyle/>
        <a:p>
          <a:endParaRPr lang="en-US"/>
        </a:p>
      </dgm:t>
    </dgm:pt>
    <dgm:pt modelId="{F245B3D7-5490-C345-847E-453681F8D277}" type="sibTrans" cxnId="{9059F41D-20E8-FC48-927B-0ECE3D7A58C9}">
      <dgm:prSet/>
      <dgm:spPr/>
      <dgm:t>
        <a:bodyPr/>
        <a:lstStyle/>
        <a:p>
          <a:endParaRPr lang="en-US"/>
        </a:p>
      </dgm:t>
    </dgm:pt>
    <dgm:pt modelId="{18A22F56-3847-4B40-8D59-51CB84D53954}">
      <dgm:prSet phldrT="[Text]"/>
      <dgm:spPr/>
      <dgm:t>
        <a:bodyPr/>
        <a:lstStyle/>
        <a:p>
          <a:r>
            <a:rPr lang="en-US" dirty="0">
              <a:solidFill>
                <a:schemeClr val="bg2">
                  <a:lumMod val="10000"/>
                </a:schemeClr>
              </a:solidFill>
            </a:rPr>
            <a:t>Analyze their properties </a:t>
          </a:r>
        </a:p>
      </dgm:t>
    </dgm:pt>
    <dgm:pt modelId="{C48D9358-096F-6346-A474-6232EC5F8B48}" type="parTrans" cxnId="{79F29C62-83F3-8641-8D07-2F756F974343}">
      <dgm:prSet/>
      <dgm:spPr/>
      <dgm:t>
        <a:bodyPr/>
        <a:lstStyle/>
        <a:p>
          <a:endParaRPr lang="en-US"/>
        </a:p>
      </dgm:t>
    </dgm:pt>
    <dgm:pt modelId="{9B4D651A-DE0D-3149-A49F-AD6E6EDF8C7F}" type="sibTrans" cxnId="{79F29C62-83F3-8641-8D07-2F756F974343}">
      <dgm:prSet/>
      <dgm:spPr/>
      <dgm:t>
        <a:bodyPr/>
        <a:lstStyle/>
        <a:p>
          <a:endParaRPr lang="en-US"/>
        </a:p>
      </dgm:t>
    </dgm:pt>
    <dgm:pt modelId="{CC58DF84-DB25-0D4F-9A36-AA58999D36F9}">
      <dgm:prSet phldrT="[Text]"/>
      <dgm:spPr/>
      <dgm:t>
        <a:bodyPr/>
        <a:lstStyle/>
        <a:p>
          <a:r>
            <a:rPr lang="en-US" dirty="0">
              <a:solidFill>
                <a:schemeClr val="bg2">
                  <a:lumMod val="10000"/>
                </a:schemeClr>
              </a:solidFill>
            </a:rPr>
            <a:t>Gather storms &amp; define their phases</a:t>
          </a:r>
        </a:p>
      </dgm:t>
    </dgm:pt>
    <dgm:pt modelId="{598F19F6-2437-0643-8595-0A1B8365B19D}" type="sibTrans" cxnId="{EB48B58D-5656-374C-9780-90A5E1D613CB}">
      <dgm:prSet/>
      <dgm:spPr/>
      <dgm:t>
        <a:bodyPr/>
        <a:lstStyle/>
        <a:p>
          <a:endParaRPr lang="en-US"/>
        </a:p>
      </dgm:t>
    </dgm:pt>
    <dgm:pt modelId="{753CA6BE-1D8C-CE49-8FD0-AC0616B68ADB}" type="parTrans" cxnId="{EB48B58D-5656-374C-9780-90A5E1D613CB}">
      <dgm:prSet/>
      <dgm:spPr/>
      <dgm:t>
        <a:bodyPr/>
        <a:lstStyle/>
        <a:p>
          <a:endParaRPr lang="en-US"/>
        </a:p>
      </dgm:t>
    </dgm:pt>
    <dgm:pt modelId="{D8F58B41-CAD5-B646-B768-2286A5935813}" type="pres">
      <dgm:prSet presAssocID="{EB278DF3-B16B-DB47-9E64-D821335B3717}" presName="Name0" presStyleCnt="0">
        <dgm:presLayoutVars>
          <dgm:dir/>
          <dgm:resizeHandles val="exact"/>
        </dgm:presLayoutVars>
      </dgm:prSet>
      <dgm:spPr/>
    </dgm:pt>
    <dgm:pt modelId="{B8775DED-B5A5-624B-AC07-476BA6C9EE53}" type="pres">
      <dgm:prSet presAssocID="{CC58DF84-DB25-0D4F-9A36-AA58999D36F9}" presName="node" presStyleLbl="node1" presStyleIdx="0" presStyleCnt="3">
        <dgm:presLayoutVars>
          <dgm:bulletEnabled val="1"/>
        </dgm:presLayoutVars>
      </dgm:prSet>
      <dgm:spPr/>
    </dgm:pt>
    <dgm:pt modelId="{885C8755-5BD3-EC49-8F14-A6792A4D3B0D}" type="pres">
      <dgm:prSet presAssocID="{598F19F6-2437-0643-8595-0A1B8365B19D}" presName="sibTrans" presStyleLbl="sibTrans2D1" presStyleIdx="0" presStyleCnt="2"/>
      <dgm:spPr/>
    </dgm:pt>
    <dgm:pt modelId="{08E2F066-5E36-B641-99A1-A5791DC2D58B}" type="pres">
      <dgm:prSet presAssocID="{598F19F6-2437-0643-8595-0A1B8365B19D}" presName="connectorText" presStyleLbl="sibTrans2D1" presStyleIdx="0" presStyleCnt="2"/>
      <dgm:spPr/>
    </dgm:pt>
    <dgm:pt modelId="{9AF3FB81-9ED4-8642-AE8A-4A84C3452351}" type="pres">
      <dgm:prSet presAssocID="{8FD9CFE7-3163-4341-A4E7-B7F56B7071B3}" presName="node" presStyleLbl="node1" presStyleIdx="1" presStyleCnt="3">
        <dgm:presLayoutVars>
          <dgm:bulletEnabled val="1"/>
        </dgm:presLayoutVars>
      </dgm:prSet>
      <dgm:spPr/>
    </dgm:pt>
    <dgm:pt modelId="{5706E9F3-4469-5E43-BA52-0BFCE9B902FC}" type="pres">
      <dgm:prSet presAssocID="{F245B3D7-5490-C345-847E-453681F8D277}" presName="sibTrans" presStyleLbl="sibTrans2D1" presStyleIdx="1" presStyleCnt="2"/>
      <dgm:spPr/>
    </dgm:pt>
    <dgm:pt modelId="{BCE28C64-23EE-7142-8218-0272992AEC52}" type="pres">
      <dgm:prSet presAssocID="{F245B3D7-5490-C345-847E-453681F8D277}" presName="connectorText" presStyleLbl="sibTrans2D1" presStyleIdx="1" presStyleCnt="2"/>
      <dgm:spPr/>
    </dgm:pt>
    <dgm:pt modelId="{E85F5071-6F75-0742-B41B-3225677D103F}" type="pres">
      <dgm:prSet presAssocID="{18A22F56-3847-4B40-8D59-51CB84D53954}" presName="node" presStyleLbl="node1" presStyleIdx="2" presStyleCnt="3">
        <dgm:presLayoutVars>
          <dgm:bulletEnabled val="1"/>
        </dgm:presLayoutVars>
      </dgm:prSet>
      <dgm:spPr/>
    </dgm:pt>
  </dgm:ptLst>
  <dgm:cxnLst>
    <dgm:cxn modelId="{AE22D21A-8E20-1A40-A267-AE0939DA48DF}" type="presOf" srcId="{F245B3D7-5490-C345-847E-453681F8D277}" destId="{BCE28C64-23EE-7142-8218-0272992AEC52}" srcOrd="1" destOrd="0" presId="urn:microsoft.com/office/officeart/2005/8/layout/process1"/>
    <dgm:cxn modelId="{9059F41D-20E8-FC48-927B-0ECE3D7A58C9}" srcId="{EB278DF3-B16B-DB47-9E64-D821335B3717}" destId="{8FD9CFE7-3163-4341-A4E7-B7F56B7071B3}" srcOrd="1" destOrd="0" parTransId="{737046E8-247B-F045-BB72-A894BA4BF2B7}" sibTransId="{F245B3D7-5490-C345-847E-453681F8D277}"/>
    <dgm:cxn modelId="{1BE9DD58-0488-0A49-AA15-E1523D31B85C}" type="presOf" srcId="{CC58DF84-DB25-0D4F-9A36-AA58999D36F9}" destId="{B8775DED-B5A5-624B-AC07-476BA6C9EE53}" srcOrd="0" destOrd="0" presId="urn:microsoft.com/office/officeart/2005/8/layout/process1"/>
    <dgm:cxn modelId="{79F29C62-83F3-8641-8D07-2F756F974343}" srcId="{EB278DF3-B16B-DB47-9E64-D821335B3717}" destId="{18A22F56-3847-4B40-8D59-51CB84D53954}" srcOrd="2" destOrd="0" parTransId="{C48D9358-096F-6346-A474-6232EC5F8B48}" sibTransId="{9B4D651A-DE0D-3149-A49F-AD6E6EDF8C7F}"/>
    <dgm:cxn modelId="{DCB34165-F80D-1F47-91C3-D454E139E367}" type="presOf" srcId="{8FD9CFE7-3163-4341-A4E7-B7F56B7071B3}" destId="{9AF3FB81-9ED4-8642-AE8A-4A84C3452351}" srcOrd="0" destOrd="0" presId="urn:microsoft.com/office/officeart/2005/8/layout/process1"/>
    <dgm:cxn modelId="{DA29547E-AE2D-0045-9491-687576E329DA}" type="presOf" srcId="{598F19F6-2437-0643-8595-0A1B8365B19D}" destId="{885C8755-5BD3-EC49-8F14-A6792A4D3B0D}" srcOrd="0" destOrd="0" presId="urn:microsoft.com/office/officeart/2005/8/layout/process1"/>
    <dgm:cxn modelId="{60F91A8C-1099-D541-935F-41315B0EA382}" type="presOf" srcId="{598F19F6-2437-0643-8595-0A1B8365B19D}" destId="{08E2F066-5E36-B641-99A1-A5791DC2D58B}" srcOrd="1" destOrd="0" presId="urn:microsoft.com/office/officeart/2005/8/layout/process1"/>
    <dgm:cxn modelId="{EB48B58D-5656-374C-9780-90A5E1D613CB}" srcId="{EB278DF3-B16B-DB47-9E64-D821335B3717}" destId="{CC58DF84-DB25-0D4F-9A36-AA58999D36F9}" srcOrd="0" destOrd="0" parTransId="{753CA6BE-1D8C-CE49-8FD0-AC0616B68ADB}" sibTransId="{598F19F6-2437-0643-8595-0A1B8365B19D}"/>
    <dgm:cxn modelId="{2EA21CB1-70D1-BE4B-B153-27F5342291CF}" type="presOf" srcId="{F245B3D7-5490-C345-847E-453681F8D277}" destId="{5706E9F3-4469-5E43-BA52-0BFCE9B902FC}" srcOrd="0" destOrd="0" presId="urn:microsoft.com/office/officeart/2005/8/layout/process1"/>
    <dgm:cxn modelId="{842EA9B6-824B-2A45-87C5-C7F2146FFC7F}" type="presOf" srcId="{18A22F56-3847-4B40-8D59-51CB84D53954}" destId="{E85F5071-6F75-0742-B41B-3225677D103F}" srcOrd="0" destOrd="0" presId="urn:microsoft.com/office/officeart/2005/8/layout/process1"/>
    <dgm:cxn modelId="{C34C2BE5-8072-A249-9E0B-FFD0E2525BFE}" type="presOf" srcId="{EB278DF3-B16B-DB47-9E64-D821335B3717}" destId="{D8F58B41-CAD5-B646-B768-2286A5935813}" srcOrd="0" destOrd="0" presId="urn:microsoft.com/office/officeart/2005/8/layout/process1"/>
    <dgm:cxn modelId="{231B52C5-9F55-B947-97A1-2A39198EF943}" type="presParOf" srcId="{D8F58B41-CAD5-B646-B768-2286A5935813}" destId="{B8775DED-B5A5-624B-AC07-476BA6C9EE53}" srcOrd="0" destOrd="0" presId="urn:microsoft.com/office/officeart/2005/8/layout/process1"/>
    <dgm:cxn modelId="{24CC2548-A6C6-024F-BA7C-61E8E5CEF052}" type="presParOf" srcId="{D8F58B41-CAD5-B646-B768-2286A5935813}" destId="{885C8755-5BD3-EC49-8F14-A6792A4D3B0D}" srcOrd="1" destOrd="0" presId="urn:microsoft.com/office/officeart/2005/8/layout/process1"/>
    <dgm:cxn modelId="{40FF0F67-16B2-7641-9649-EB4D65764D03}" type="presParOf" srcId="{885C8755-5BD3-EC49-8F14-A6792A4D3B0D}" destId="{08E2F066-5E36-B641-99A1-A5791DC2D58B}" srcOrd="0" destOrd="0" presId="urn:microsoft.com/office/officeart/2005/8/layout/process1"/>
    <dgm:cxn modelId="{71B6B251-7E70-9F45-8464-815ACB25D4CB}" type="presParOf" srcId="{D8F58B41-CAD5-B646-B768-2286A5935813}" destId="{9AF3FB81-9ED4-8642-AE8A-4A84C3452351}" srcOrd="2" destOrd="0" presId="urn:microsoft.com/office/officeart/2005/8/layout/process1"/>
    <dgm:cxn modelId="{FDB35C38-62FD-6F48-AAE6-EC911B45A068}" type="presParOf" srcId="{D8F58B41-CAD5-B646-B768-2286A5935813}" destId="{5706E9F3-4469-5E43-BA52-0BFCE9B902FC}" srcOrd="3" destOrd="0" presId="urn:microsoft.com/office/officeart/2005/8/layout/process1"/>
    <dgm:cxn modelId="{E6EC1114-0A88-8747-ABB9-D100F8AA2CAF}" type="presParOf" srcId="{5706E9F3-4469-5E43-BA52-0BFCE9B902FC}" destId="{BCE28C64-23EE-7142-8218-0272992AEC52}" srcOrd="0" destOrd="0" presId="urn:microsoft.com/office/officeart/2005/8/layout/process1"/>
    <dgm:cxn modelId="{C7F729B1-4EA4-7C4A-9B5A-96120680F837}" type="presParOf" srcId="{D8F58B41-CAD5-B646-B768-2286A5935813}" destId="{E85F5071-6F75-0742-B41B-3225677D103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75DED-B5A5-624B-AC07-476BA6C9EE53}">
      <dsp:nvSpPr>
        <dsp:cNvPr id="0" name=""/>
        <dsp:cNvSpPr/>
      </dsp:nvSpPr>
      <dsp:spPr>
        <a:xfrm>
          <a:off x="7143" y="286989"/>
          <a:ext cx="2135187" cy="128111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2">
                  <a:lumMod val="10000"/>
                </a:schemeClr>
              </a:solidFill>
            </a:rPr>
            <a:t>Gather storms &amp; define their phases</a:t>
          </a:r>
        </a:p>
      </dsp:txBody>
      <dsp:txXfrm>
        <a:off x="44665" y="324511"/>
        <a:ext cx="2060143" cy="1206068"/>
      </dsp:txXfrm>
    </dsp:sp>
    <dsp:sp modelId="{885C8755-5BD3-EC49-8F14-A6792A4D3B0D}">
      <dsp:nvSpPr>
        <dsp:cNvPr id="0" name=""/>
        <dsp:cNvSpPr/>
      </dsp:nvSpPr>
      <dsp:spPr>
        <a:xfrm>
          <a:off x="2355850" y="662782"/>
          <a:ext cx="452659" cy="52952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768687"/>
        <a:ext cx="316861" cy="317716"/>
      </dsp:txXfrm>
    </dsp:sp>
    <dsp:sp modelId="{9AF3FB81-9ED4-8642-AE8A-4A84C3452351}">
      <dsp:nvSpPr>
        <dsp:cNvPr id="0" name=""/>
        <dsp:cNvSpPr/>
      </dsp:nvSpPr>
      <dsp:spPr>
        <a:xfrm>
          <a:off x="2996406" y="286989"/>
          <a:ext cx="2135187" cy="128111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2">
                  <a:lumMod val="10000"/>
                </a:schemeClr>
              </a:solidFill>
            </a:rPr>
            <a:t>Classify </a:t>
          </a:r>
          <a:r>
            <a:rPr lang="en-US" sz="2300" kern="1200" dirty="0" err="1">
              <a:solidFill>
                <a:schemeClr val="bg2">
                  <a:lumMod val="10000"/>
                </a:schemeClr>
              </a:solidFill>
            </a:rPr>
            <a:t>plasmasheet</a:t>
          </a:r>
          <a:r>
            <a:rPr lang="en-US" sz="2300" kern="1200" dirty="0">
              <a:solidFill>
                <a:schemeClr val="bg2">
                  <a:lumMod val="10000"/>
                </a:schemeClr>
              </a:solidFill>
            </a:rPr>
            <a:t> observations</a:t>
          </a:r>
        </a:p>
      </dsp:txBody>
      <dsp:txXfrm>
        <a:off x="3033928" y="324511"/>
        <a:ext cx="2060143" cy="1206068"/>
      </dsp:txXfrm>
    </dsp:sp>
    <dsp:sp modelId="{5706E9F3-4469-5E43-BA52-0BFCE9B902FC}">
      <dsp:nvSpPr>
        <dsp:cNvPr id="0" name=""/>
        <dsp:cNvSpPr/>
      </dsp:nvSpPr>
      <dsp:spPr>
        <a:xfrm>
          <a:off x="5345112" y="662782"/>
          <a:ext cx="452659" cy="52952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768687"/>
        <a:ext cx="316861" cy="317716"/>
      </dsp:txXfrm>
    </dsp:sp>
    <dsp:sp modelId="{E85F5071-6F75-0742-B41B-3225677D103F}">
      <dsp:nvSpPr>
        <dsp:cNvPr id="0" name=""/>
        <dsp:cNvSpPr/>
      </dsp:nvSpPr>
      <dsp:spPr>
        <a:xfrm>
          <a:off x="5985668" y="286989"/>
          <a:ext cx="2135187" cy="128111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2">
                  <a:lumMod val="10000"/>
                </a:schemeClr>
              </a:solidFill>
            </a:rPr>
            <a:t>Analyze their properties </a:t>
          </a:r>
        </a:p>
      </dsp:txBody>
      <dsp:txXfrm>
        <a:off x="6023190" y="324511"/>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12-04-2024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12-04-2024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a:t>
            </a:fld>
            <a:endParaRPr lang="en-US" dirty="0"/>
          </a:p>
        </p:txBody>
      </p:sp>
    </p:spTree>
    <p:extLst>
      <p:ext uri="{BB962C8B-B14F-4D97-AF65-F5344CB8AC3E}">
        <p14:creationId xmlns:p14="http://schemas.microsoft.com/office/powerpoint/2010/main" val="603384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13</a:t>
            </a:fld>
            <a:endParaRPr lang="nl-NL"/>
          </a:p>
        </p:txBody>
      </p:sp>
    </p:spTree>
    <p:extLst>
      <p:ext uri="{BB962C8B-B14F-4D97-AF65-F5344CB8AC3E}">
        <p14:creationId xmlns:p14="http://schemas.microsoft.com/office/powerpoint/2010/main" val="2154452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15</a:t>
            </a:fld>
            <a:endParaRPr lang="nl-NL"/>
          </a:p>
        </p:txBody>
      </p:sp>
    </p:spTree>
    <p:extLst>
      <p:ext uri="{BB962C8B-B14F-4D97-AF65-F5344CB8AC3E}">
        <p14:creationId xmlns:p14="http://schemas.microsoft.com/office/powerpoint/2010/main" val="1224395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16</a:t>
            </a:fld>
            <a:endParaRPr lang="nl-NL"/>
          </a:p>
        </p:txBody>
      </p:sp>
    </p:spTree>
    <p:extLst>
      <p:ext uri="{BB962C8B-B14F-4D97-AF65-F5344CB8AC3E}">
        <p14:creationId xmlns:p14="http://schemas.microsoft.com/office/powerpoint/2010/main" val="973928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18</a:t>
            </a:fld>
            <a:endParaRPr lang="nl-NL"/>
          </a:p>
        </p:txBody>
      </p:sp>
    </p:spTree>
    <p:extLst>
      <p:ext uri="{BB962C8B-B14F-4D97-AF65-F5344CB8AC3E}">
        <p14:creationId xmlns:p14="http://schemas.microsoft.com/office/powerpoint/2010/main" val="1449806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19</a:t>
            </a:fld>
            <a:endParaRPr lang="nl-NL"/>
          </a:p>
        </p:txBody>
      </p:sp>
    </p:spTree>
    <p:extLst>
      <p:ext uri="{BB962C8B-B14F-4D97-AF65-F5344CB8AC3E}">
        <p14:creationId xmlns:p14="http://schemas.microsoft.com/office/powerpoint/2010/main" val="3995603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20</a:t>
            </a:fld>
            <a:endParaRPr lang="nl-NL"/>
          </a:p>
        </p:txBody>
      </p:sp>
    </p:spTree>
    <p:extLst>
      <p:ext uri="{BB962C8B-B14F-4D97-AF65-F5344CB8AC3E}">
        <p14:creationId xmlns:p14="http://schemas.microsoft.com/office/powerpoint/2010/main" val="3063450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21</a:t>
            </a:fld>
            <a:endParaRPr lang="nl-NL"/>
          </a:p>
        </p:txBody>
      </p:sp>
    </p:spTree>
    <p:extLst>
      <p:ext uri="{BB962C8B-B14F-4D97-AF65-F5344CB8AC3E}">
        <p14:creationId xmlns:p14="http://schemas.microsoft.com/office/powerpoint/2010/main" val="1942497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Ideas : </a:t>
            </a:r>
            <a:r>
              <a:rPr lang="en-US" b="0" dirty="0">
                <a:solidFill>
                  <a:srgbClr val="000000"/>
                </a:solidFill>
              </a:rPr>
              <a:t>If reconnection suppressed it could explain the enhanced flow of outer-dawn </a:t>
            </a:r>
            <a:r>
              <a:rPr lang="en-US" b="0" dirty="0" err="1">
                <a:solidFill>
                  <a:srgbClr val="000000"/>
                </a:solidFill>
              </a:rPr>
              <a:t>plasmasheet</a:t>
            </a:r>
            <a:endParaRPr lang="en-US" b="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ndParaRPr>
          </a:p>
          <a:p>
            <a:pPr marL="342900" indent="-342900">
              <a:buFont typeface="+mj-lt"/>
              <a:buAutoNum type="arabicPeriod"/>
            </a:pPr>
            <a:r>
              <a:rPr lang="en-US" b="0" dirty="0">
                <a:solidFill>
                  <a:srgbClr val="000000"/>
                </a:solidFill>
              </a:rPr>
              <a:t>However, for the tail of the distribution (75%) </a:t>
            </a:r>
            <a:r>
              <a:rPr lang="en-US" b="0" dirty="0" err="1">
                <a:solidFill>
                  <a:srgbClr val="000000"/>
                </a:solidFill>
              </a:rPr>
              <a:t>V⊥x</a:t>
            </a:r>
            <a:r>
              <a:rPr lang="en-US" b="0" dirty="0">
                <a:solidFill>
                  <a:srgbClr val="000000"/>
                </a:solidFill>
              </a:rPr>
              <a:t> appears to have a more significant effect. </a:t>
            </a:r>
          </a:p>
          <a:p>
            <a:pPr marL="342900" indent="-342900">
              <a:buFont typeface="+mj-lt"/>
              <a:buAutoNum type="arabicPeriod"/>
            </a:pPr>
            <a:endParaRPr lang="en-US" b="0" dirty="0">
              <a:solidFill>
                <a:srgbClr val="000000"/>
              </a:solidFill>
            </a:endParaRPr>
          </a:p>
          <a:p>
            <a:pPr marL="342900" indent="-342900">
              <a:buFont typeface="+mj-lt"/>
              <a:buAutoNum type="arabicPeriod"/>
            </a:pPr>
            <a:r>
              <a:rPr lang="en-US" b="0" dirty="0" err="1">
                <a:solidFill>
                  <a:srgbClr val="000000"/>
                </a:solidFill>
              </a:rPr>
              <a:t>Bz</a:t>
            </a:r>
            <a:r>
              <a:rPr lang="en-US" b="0" dirty="0">
                <a:solidFill>
                  <a:srgbClr val="000000"/>
                </a:solidFill>
              </a:rPr>
              <a:t> is increased across whole X and radial extend (differences between missions to be investigated)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ndParaRPr>
          </a:p>
          <a:p>
            <a:endParaRPr lang="en-US" b="0" dirty="0"/>
          </a:p>
        </p:txBody>
      </p:sp>
      <p:sp>
        <p:nvSpPr>
          <p:cNvPr id="4" name="Slide Number Placeholder 3"/>
          <p:cNvSpPr>
            <a:spLocks noGrp="1"/>
          </p:cNvSpPr>
          <p:nvPr>
            <p:ph type="sldNum" sz="quarter" idx="5"/>
          </p:nvPr>
        </p:nvSpPr>
        <p:spPr/>
        <p:txBody>
          <a:bodyPr/>
          <a:lstStyle/>
          <a:p>
            <a:fld id="{8954E32A-327F-AF4B-8E1F-209FBF93D26D}" type="slidenum">
              <a:rPr lang="nl-NL" smtClean="0"/>
              <a:t>23</a:t>
            </a:fld>
            <a:endParaRPr lang="nl-NL"/>
          </a:p>
        </p:txBody>
      </p:sp>
    </p:spTree>
    <p:extLst>
      <p:ext uri="{BB962C8B-B14F-4D97-AF65-F5344CB8AC3E}">
        <p14:creationId xmlns:p14="http://schemas.microsoft.com/office/powerpoint/2010/main" val="2144762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54E32A-327F-AF4B-8E1F-209FBF93D26D}" type="slidenum">
              <a:rPr lang="nl-NL" smtClean="0"/>
              <a:t>27</a:t>
            </a:fld>
            <a:endParaRPr lang="nl-NL"/>
          </a:p>
        </p:txBody>
      </p:sp>
    </p:spTree>
    <p:extLst>
      <p:ext uri="{BB962C8B-B14F-4D97-AF65-F5344CB8AC3E}">
        <p14:creationId xmlns:p14="http://schemas.microsoft.com/office/powerpoint/2010/main" val="2757965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are close to Earth here, a current increase as expected in storm times can cause </a:t>
            </a:r>
            <a:r>
              <a:rPr lang="en-US"/>
              <a:t>an increa</a:t>
            </a:r>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29</a:t>
            </a:fld>
            <a:endParaRPr lang="nl-NL"/>
          </a:p>
        </p:txBody>
      </p:sp>
    </p:spTree>
    <p:extLst>
      <p:ext uri="{BB962C8B-B14F-4D97-AF65-F5344CB8AC3E}">
        <p14:creationId xmlns:p14="http://schemas.microsoft.com/office/powerpoint/2010/main" val="259935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this work is part of CGS, a NASA drive </a:t>
            </a:r>
            <a:r>
              <a:rPr lang="en-US" dirty="0" err="1"/>
              <a:t>sience</a:t>
            </a:r>
            <a:r>
              <a:rPr lang="en-US" dirty="0"/>
              <a:t> center which ultimate goal is to understand the </a:t>
            </a:r>
            <a:r>
              <a:rPr lang="en-US" dirty="0" err="1"/>
              <a:t>stormtime</a:t>
            </a:r>
            <a:r>
              <a:rPr lang="en-US" dirty="0"/>
              <a:t> </a:t>
            </a:r>
            <a:r>
              <a:rPr lang="en-US" dirty="0" err="1"/>
              <a:t>geospace</a:t>
            </a:r>
            <a:r>
              <a:rPr lang="en-US" dirty="0"/>
              <a:t> </a:t>
            </a:r>
          </a:p>
          <a:p>
            <a:endParaRPr lang="en-US" dirty="0"/>
          </a:p>
          <a:p>
            <a:r>
              <a:rPr lang="en-US" dirty="0"/>
              <a:t>One specific objective of this is to quantify the effect of mesoscale transport in the ring current. In understand to fully comprehend this from an observational point of view we need to be able to have a clear understanding of the global scale convection and how different this is during quiet time and storm times. </a:t>
            </a:r>
          </a:p>
          <a:p>
            <a:endParaRPr lang="en-US" dirty="0"/>
          </a:p>
          <a:p>
            <a:r>
              <a:rPr lang="en-US" dirty="0"/>
              <a:t>For this presentation we focus on magnetic flux transport and we are essentially building..</a:t>
            </a:r>
          </a:p>
        </p:txBody>
      </p:sp>
      <p:sp>
        <p:nvSpPr>
          <p:cNvPr id="4" name="Slide Number Placeholder 3"/>
          <p:cNvSpPr>
            <a:spLocks noGrp="1"/>
          </p:cNvSpPr>
          <p:nvPr>
            <p:ph type="sldNum" sz="quarter" idx="5"/>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3772504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31</a:t>
            </a:fld>
            <a:endParaRPr lang="nl-NL"/>
          </a:p>
        </p:txBody>
      </p:sp>
    </p:spTree>
    <p:extLst>
      <p:ext uri="{BB962C8B-B14F-4D97-AF65-F5344CB8AC3E}">
        <p14:creationId xmlns:p14="http://schemas.microsoft.com/office/powerpoint/2010/main" val="1840753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32</a:t>
            </a:fld>
            <a:endParaRPr lang="nl-NL"/>
          </a:p>
        </p:txBody>
      </p:sp>
    </p:spTree>
    <p:extLst>
      <p:ext uri="{BB962C8B-B14F-4D97-AF65-F5344CB8AC3E}">
        <p14:creationId xmlns:p14="http://schemas.microsoft.com/office/powerpoint/2010/main" val="4290474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33</a:t>
            </a:fld>
            <a:endParaRPr lang="nl-NL"/>
          </a:p>
        </p:txBody>
      </p:sp>
    </p:spTree>
    <p:extLst>
      <p:ext uri="{BB962C8B-B14F-4D97-AF65-F5344CB8AC3E}">
        <p14:creationId xmlns:p14="http://schemas.microsoft.com/office/powerpoint/2010/main" val="202668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Reconnection dayside = Open flux </a:t>
            </a:r>
            <a:r>
              <a:rPr lang="en-US" dirty="0">
                <a:sym typeface="Wingdings" pitchFamily="2" charset="2"/>
              </a:rPr>
              <a:t> loads tail inflates, polar cap expands  at some point Magnetotail reconnection   magnetic flux transport towards the Earth and the dayside</a:t>
            </a:r>
          </a:p>
          <a:p>
            <a:endParaRPr lang="en-US" dirty="0">
              <a:sym typeface="Wingdings" pitchFamily="2" charset="2"/>
            </a:endParaRPr>
          </a:p>
          <a:p>
            <a:r>
              <a:rPr lang="en-US" dirty="0">
                <a:sym typeface="Wingdings" pitchFamily="2" charset="2"/>
              </a:rPr>
              <a:t>While it is still unclear if the main driver is reconnection on a specific location or some kind of current instability etc. The important aspect here is that somehow you have to move the flux that has pilled up in the tail.</a:t>
            </a:r>
          </a:p>
          <a:p>
            <a:endParaRPr lang="en-US" dirty="0">
              <a:sym typeface="Wingdings" pitchFamily="2" charset="2"/>
            </a:endParaRPr>
          </a:p>
          <a:p>
            <a:r>
              <a:rPr lang="en-US" dirty="0">
                <a:sym typeface="Wingdings" pitchFamily="2" charset="2"/>
              </a:rPr>
              <a:t>Generally this drives geomagnetic phenomena such as substorms when we have southward IMF. </a:t>
            </a:r>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416674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 during its typical resolution gives us 10 second resolution measurements </a:t>
            </a:r>
          </a:p>
        </p:txBody>
      </p:sp>
      <p:sp>
        <p:nvSpPr>
          <p:cNvPr id="4" name="Slide Number Placeholder 3"/>
          <p:cNvSpPr>
            <a:spLocks noGrp="1"/>
          </p:cNvSpPr>
          <p:nvPr>
            <p:ph type="sldNum" sz="quarter" idx="5"/>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3253724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Long-lasting interplanetary convection electric field leads, through a substantial energization in the magnetosphere-ionosphere system, to an intensified ring current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webkit-standard"/>
              </a:rPr>
              <a:t>Plasma sheet is the region of closed field lines in the equatorial magnetotail</a:t>
            </a:r>
            <a:endParaRPr lang="en-US" dirty="0"/>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755863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8</a:t>
            </a:fld>
            <a:endParaRPr lang="nl-NL"/>
          </a:p>
        </p:txBody>
      </p:sp>
    </p:spTree>
    <p:extLst>
      <p:ext uri="{BB962C8B-B14F-4D97-AF65-F5344CB8AC3E}">
        <p14:creationId xmlns:p14="http://schemas.microsoft.com/office/powerpoint/2010/main" val="384576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9</a:t>
            </a:fld>
            <a:endParaRPr lang="nl-NL"/>
          </a:p>
        </p:txBody>
      </p:sp>
    </p:spTree>
    <p:extLst>
      <p:ext uri="{BB962C8B-B14F-4D97-AF65-F5344CB8AC3E}">
        <p14:creationId xmlns:p14="http://schemas.microsoft.com/office/powerpoint/2010/main" val="308152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128527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in convection electric field.</a:t>
            </a:r>
          </a:p>
          <a:p>
            <a:r>
              <a:rPr lang="en-US" dirty="0"/>
              <a:t>Equatorial magnetic field is stronger during main phase</a:t>
            </a:r>
          </a:p>
        </p:txBody>
      </p:sp>
      <p:sp>
        <p:nvSpPr>
          <p:cNvPr id="4" name="Slide Number Placeholder 3"/>
          <p:cNvSpPr>
            <a:spLocks noGrp="1"/>
          </p:cNvSpPr>
          <p:nvPr>
            <p:ph type="sldNum" sz="quarter" idx="5"/>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4203344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0"/>
            <a:ext cx="12193200" cy="5104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6000" y="812775"/>
            <a:ext cx="11041200" cy="5790288"/>
          </a:xfrm>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Title 6"/>
          <p:cNvSpPr>
            <a:spLocks noGrp="1"/>
          </p:cNvSpPr>
          <p:nvPr>
            <p:ph type="title"/>
          </p:nvPr>
        </p:nvSpPr>
        <p:spPr>
          <a:xfrm>
            <a:off x="575400" y="46165"/>
            <a:ext cx="11041200" cy="742924"/>
          </a:xfrm>
        </p:spPr>
        <p:txBody>
          <a:bodyPr>
            <a:normAutofit/>
          </a:bodyPr>
          <a:lstStyle>
            <a:lvl1pPr>
              <a:defRPr sz="3200">
                <a:solidFill>
                  <a:srgbClr val="000000"/>
                </a:solidFill>
              </a:defRPr>
            </a:lvl1pPr>
          </a:lstStyle>
          <a:p>
            <a:r>
              <a:rPr lang="en-US" dirty="0"/>
              <a:t>Click to edit Master title style</a:t>
            </a:r>
            <a:endParaRPr lang="nl-NL" dirty="0"/>
          </a:p>
        </p:txBody>
      </p:sp>
      <p:sp>
        <p:nvSpPr>
          <p:cNvPr id="8" name="Tijdelijke aanduiding voor datum 3"/>
          <p:cNvSpPr txBox="1">
            <a:spLocks/>
          </p:cNvSpPr>
          <p:nvPr userDrawn="1"/>
        </p:nvSpPr>
        <p:spPr>
          <a:xfrm>
            <a:off x="0" y="6628375"/>
            <a:ext cx="12192000" cy="23125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dirty="0">
                <a:solidFill>
                  <a:srgbClr val="5F5F5F"/>
                </a:solidFill>
                <a:effectLst/>
              </a:rPr>
              <a:t>Savvas</a:t>
            </a:r>
            <a:r>
              <a:rPr lang="en-US" sz="1300" baseline="0" dirty="0">
                <a:solidFill>
                  <a:srgbClr val="5F5F5F"/>
                </a:solidFill>
                <a:effectLst/>
              </a:rPr>
              <a:t> Raptis – </a:t>
            </a:r>
            <a:r>
              <a:rPr lang="en-US" sz="1300" baseline="0" dirty="0" err="1">
                <a:solidFill>
                  <a:srgbClr val="5F5F5F"/>
                </a:solidFill>
                <a:effectLst/>
              </a:rPr>
              <a:t>Plasmasheet</a:t>
            </a:r>
            <a:r>
              <a:rPr lang="en-US" sz="1300" baseline="0" dirty="0">
                <a:solidFill>
                  <a:srgbClr val="5F5F5F"/>
                </a:solidFill>
                <a:effectLst/>
              </a:rPr>
              <a:t> Convection</a:t>
            </a:r>
            <a:endParaRPr lang="nl-NL" sz="1300" dirty="0">
              <a:solidFill>
                <a:srgbClr val="5F5F5F"/>
              </a:solidFill>
              <a:effectLst/>
            </a:endParaRPr>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9" name="Tijdelijke aanduiding voor datum 3"/>
          <p:cNvSpPr txBox="1">
            <a:spLocks/>
          </p:cNvSpPr>
          <p:nvPr userDrawn="1"/>
        </p:nvSpPr>
        <p:spPr>
          <a:xfrm>
            <a:off x="8313020" y="6628374"/>
            <a:ext cx="3840480" cy="231253"/>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300" dirty="0">
                <a:solidFill>
                  <a:srgbClr val="5F5F5F"/>
                </a:solidFill>
              </a:rPr>
              <a:t>TESS 2024 |</a:t>
            </a:r>
            <a:r>
              <a:rPr lang="en-US" sz="1300" baseline="0" dirty="0">
                <a:solidFill>
                  <a:srgbClr val="5F5F5F"/>
                </a:solidFill>
              </a:rPr>
              <a:t> 12 Apr 24</a:t>
            </a:r>
            <a:endParaRPr lang="nl-NL" sz="1300" dirty="0">
              <a:solidFill>
                <a:srgbClr val="5F5F5F"/>
              </a:solidFill>
            </a:endParaRPr>
          </a:p>
        </p:txBody>
      </p:sp>
      <p:sp>
        <p:nvSpPr>
          <p:cNvPr id="11" name="Tijdelijke aanduiding voor datum 3"/>
          <p:cNvSpPr txBox="1">
            <a:spLocks/>
          </p:cNvSpPr>
          <p:nvPr userDrawn="1"/>
        </p:nvSpPr>
        <p:spPr>
          <a:xfrm>
            <a:off x="38500" y="6638591"/>
            <a:ext cx="3840480" cy="210819"/>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A71291-1C34-4771-A37E-677F2182E258}" type="slidenum">
              <a:rPr lang="en-US" sz="1300" smtClean="0">
                <a:solidFill>
                  <a:srgbClr val="5F5F5F"/>
                </a:solidFill>
              </a:rPr>
              <a:pPr/>
              <a:t>‹#›</a:t>
            </a:fld>
            <a:endParaRPr lang="en-US" sz="1300" dirty="0">
              <a:solidFill>
                <a:srgbClr val="5F5F5F"/>
              </a:solidFill>
            </a:endParaRPr>
          </a:p>
        </p:txBody>
      </p:sp>
      <p:cxnSp>
        <p:nvCxnSpPr>
          <p:cNvPr id="6" name="Straight Connector 5"/>
          <p:cNvCxnSpPr/>
          <p:nvPr userDrawn="1"/>
        </p:nvCxnSpPr>
        <p:spPr>
          <a:xfrm>
            <a:off x="0" y="6626748"/>
            <a:ext cx="12192000" cy="0"/>
          </a:xfrm>
          <a:prstGeom prst="line">
            <a:avLst/>
          </a:prstGeom>
          <a:ln w="9525">
            <a:solidFill>
              <a:schemeClr val="bg1">
                <a:lumMod val="65000"/>
              </a:schemeClr>
            </a:solidFill>
            <a:prstDash val="soli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1 Light">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67"/>
            <a:ext cx="12189624" cy="6856664"/>
          </a:xfrm>
          <a:prstGeom prst="rect">
            <a:avLst/>
          </a:prstGeom>
        </p:spPr>
      </p:pic>
      <p:sp>
        <p:nvSpPr>
          <p:cNvPr id="2" name="Title 1"/>
          <p:cNvSpPr>
            <a:spLocks noGrp="1"/>
          </p:cNvSpPr>
          <p:nvPr>
            <p:ph type="ctrTitle" hasCustomPrompt="1"/>
          </p:nvPr>
        </p:nvSpPr>
        <p:spPr>
          <a:xfrm>
            <a:off x="685800" y="2324100"/>
            <a:ext cx="9144000" cy="1572399"/>
          </a:xfrm>
        </p:spPr>
        <p:txBody>
          <a:bodyPr anchor="b">
            <a:normAutofit/>
          </a:bodyPr>
          <a:lstStyle>
            <a:lvl1pPr algn="l">
              <a:defRPr sz="4000"/>
            </a:lvl1pPr>
          </a:lstStyle>
          <a:p>
            <a:r>
              <a:rPr lang="en-US" dirty="0"/>
              <a:t>Click to add title</a:t>
            </a:r>
          </a:p>
        </p:txBody>
      </p:sp>
      <p:sp>
        <p:nvSpPr>
          <p:cNvPr id="3" name="Subtitle 2"/>
          <p:cNvSpPr>
            <a:spLocks noGrp="1"/>
          </p:cNvSpPr>
          <p:nvPr>
            <p:ph type="subTitle" idx="1" hasCustomPrompt="1"/>
          </p:nvPr>
        </p:nvSpPr>
        <p:spPr>
          <a:xfrm>
            <a:off x="685800" y="4038600"/>
            <a:ext cx="9144000" cy="838200"/>
          </a:xfrm>
        </p:spPr>
        <p:txBody>
          <a:bodyPr lIns="0" tIns="0" rIns="0" bIns="0"/>
          <a:lstStyle>
            <a:lvl1pPr marL="0" indent="0" algn="l">
              <a:buNone/>
              <a:defRPr sz="24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2" name="Text Placeholder 11"/>
          <p:cNvSpPr>
            <a:spLocks noGrp="1"/>
          </p:cNvSpPr>
          <p:nvPr>
            <p:ph type="body" sz="quarter" idx="13" hasCustomPrompt="1"/>
          </p:nvPr>
        </p:nvSpPr>
        <p:spPr>
          <a:xfrm>
            <a:off x="685800" y="4876800"/>
            <a:ext cx="5410200" cy="1333500"/>
          </a:xfrm>
        </p:spPr>
        <p:txBody>
          <a:bodyPr lIns="0" tIns="0" rIns="0" bIns="0">
            <a:normAutofit/>
          </a:bodyPr>
          <a:lstStyle>
            <a:lvl1pPr marL="0" indent="0">
              <a:lnSpc>
                <a:spcPct val="100000"/>
              </a:lnSpc>
              <a:spcBef>
                <a:spcPts val="0"/>
              </a:spcBef>
              <a:buNone/>
              <a:defRPr sz="14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09" y="95382"/>
            <a:ext cx="3178301" cy="1309907"/>
          </a:xfrm>
          <a:prstGeom prst="rect">
            <a:avLst/>
          </a:prstGeom>
        </p:spPr>
      </p:pic>
    </p:spTree>
    <p:extLst>
      <p:ext uri="{BB962C8B-B14F-4D97-AF65-F5344CB8AC3E}">
        <p14:creationId xmlns:p14="http://schemas.microsoft.com/office/powerpoint/2010/main" val="36182160"/>
      </p:ext>
    </p:extLst>
  </p:cSld>
  <p:clrMapOvr>
    <a:masterClrMapping/>
  </p:clrMapOvr>
  <p:extLst>
    <p:ext uri="{DCECCB84-F9BA-43D5-87BE-67443E8EF086}">
      <p15:sldGuideLst xmlns:p15="http://schemas.microsoft.com/office/powerpoint/2012/main">
        <p15:guide id="5" pos="43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rgbClr val="000000"/>
                </a:solidFill>
                <a:latin typeface="Arial" charset="0"/>
              </a:defRPr>
            </a:lvl1pPr>
          </a:lstStyle>
          <a:p>
            <a:fld id="{07099480-D11A-4789-80EE-022E820CF635}" type="datetime1">
              <a:rPr lang="nl-BE" smtClean="0"/>
              <a:pPr/>
              <a:t>12/04/2024</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dirty="0" smtClean="0">
                <a:solidFill>
                  <a:srgbClr val="000000"/>
                </a:solidFill>
              </a:defRPr>
            </a:lvl1pPr>
          </a:lstStyle>
          <a:p>
            <a:endParaRPr lang="sv-SE"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savvasraptis.github.io/" TargetMode="External"/><Relationship Id="rId4" Type="http://schemas.openxmlformats.org/officeDocument/2006/relationships/hyperlink" Target="mailto:savvas.raptis@jhuapl.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7.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42B9-2C4A-434B-810C-97BD7591E6D4}"/>
              </a:ext>
            </a:extLst>
          </p:cNvPr>
          <p:cNvSpPr>
            <a:spLocks noGrp="1"/>
          </p:cNvSpPr>
          <p:nvPr>
            <p:ph type="ctrTitle"/>
          </p:nvPr>
        </p:nvSpPr>
        <p:spPr>
          <a:xfrm>
            <a:off x="685800" y="2152325"/>
            <a:ext cx="10734261" cy="1650257"/>
          </a:xfrm>
        </p:spPr>
        <p:txBody>
          <a:bodyPr>
            <a:normAutofit fontScale="90000"/>
          </a:bodyPr>
          <a:lstStyle/>
          <a:p>
            <a:pPr algn="ctr"/>
            <a:r>
              <a:rPr lang="en-US" dirty="0"/>
              <a:t>Magnetic flux transport in the plasma sheet during geomagnetic storms using MMS </a:t>
            </a:r>
            <a:r>
              <a:rPr lang="en-US" dirty="0">
                <a:solidFill>
                  <a:srgbClr val="FF0000"/>
                </a:solidFill>
              </a:rPr>
              <a:t>+ </a:t>
            </a:r>
            <a:r>
              <a:rPr lang="en-US" dirty="0" err="1">
                <a:solidFill>
                  <a:srgbClr val="FF0000"/>
                </a:solidFill>
              </a:rPr>
              <a:t>Geotail</a:t>
            </a:r>
            <a:br>
              <a:rPr lang="en-US" dirty="0">
                <a:solidFill>
                  <a:srgbClr val="FF0000"/>
                </a:solidFill>
              </a:rPr>
            </a:br>
            <a:endParaRPr lang="en-US" dirty="0">
              <a:solidFill>
                <a:srgbClr val="FF0000"/>
              </a:solidFill>
            </a:endParaRPr>
          </a:p>
        </p:txBody>
      </p:sp>
      <p:sp>
        <p:nvSpPr>
          <p:cNvPr id="4" name="Text Placeholder 3">
            <a:extLst>
              <a:ext uri="{FF2B5EF4-FFF2-40B4-BE49-F238E27FC236}">
                <a16:creationId xmlns:a16="http://schemas.microsoft.com/office/drawing/2014/main" id="{E75DD875-1502-9F4F-B75E-289A7CE3193E}"/>
              </a:ext>
            </a:extLst>
          </p:cNvPr>
          <p:cNvSpPr>
            <a:spLocks noGrp="1"/>
          </p:cNvSpPr>
          <p:nvPr>
            <p:ph type="body" sz="quarter" idx="13"/>
          </p:nvPr>
        </p:nvSpPr>
        <p:spPr>
          <a:xfrm>
            <a:off x="685800" y="4210050"/>
            <a:ext cx="8372856" cy="1333500"/>
          </a:xfrm>
        </p:spPr>
        <p:txBody>
          <a:bodyPr>
            <a:normAutofit/>
          </a:bodyPr>
          <a:lstStyle/>
          <a:p>
            <a:r>
              <a:rPr lang="en-US" b="1" dirty="0">
                <a:solidFill>
                  <a:srgbClr val="000000"/>
                </a:solidFill>
              </a:rPr>
              <a:t>Savvas Raptis</a:t>
            </a:r>
            <a:r>
              <a:rPr lang="en-US" baseline="30000" dirty="0">
                <a:solidFill>
                  <a:srgbClr val="000000"/>
                </a:solidFill>
              </a:rPr>
              <a:t>1</a:t>
            </a:r>
            <a:r>
              <a:rPr lang="en-US" dirty="0">
                <a:solidFill>
                  <a:srgbClr val="000000"/>
                </a:solidFill>
              </a:rPr>
              <a:t>, Slava Merkin</a:t>
            </a:r>
            <a:r>
              <a:rPr lang="en-US" baseline="30000" dirty="0">
                <a:solidFill>
                  <a:srgbClr val="000000"/>
                </a:solidFill>
              </a:rPr>
              <a:t>1</a:t>
            </a:r>
            <a:r>
              <a:rPr lang="en-US" dirty="0">
                <a:solidFill>
                  <a:srgbClr val="000000"/>
                </a:solidFill>
              </a:rPr>
              <a:t>, Shin Ohtani</a:t>
            </a:r>
            <a:r>
              <a:rPr lang="en-US" baseline="30000" dirty="0">
                <a:solidFill>
                  <a:srgbClr val="000000"/>
                </a:solidFill>
              </a:rPr>
              <a:t>1</a:t>
            </a:r>
            <a:r>
              <a:rPr lang="en-US" dirty="0">
                <a:solidFill>
                  <a:srgbClr val="000000"/>
                </a:solidFill>
              </a:rPr>
              <a:t>, Matina Gkioulidou</a:t>
            </a:r>
            <a:r>
              <a:rPr lang="en-US" baseline="30000" dirty="0">
                <a:solidFill>
                  <a:srgbClr val="000000"/>
                </a:solidFill>
              </a:rPr>
              <a:t>1</a:t>
            </a:r>
            <a:endParaRPr lang="en-US" dirty="0">
              <a:solidFill>
                <a:schemeClr val="bg1">
                  <a:lumMod val="65000"/>
                </a:schemeClr>
              </a:solidFill>
            </a:endParaRPr>
          </a:p>
          <a:p>
            <a:endParaRPr lang="en-US" baseline="30000" dirty="0">
              <a:solidFill>
                <a:srgbClr val="000000"/>
              </a:solidFill>
            </a:endParaRPr>
          </a:p>
          <a:p>
            <a:r>
              <a:rPr lang="en-US" baseline="30000" dirty="0">
                <a:solidFill>
                  <a:srgbClr val="000000"/>
                </a:solidFill>
              </a:rPr>
              <a:t>1 </a:t>
            </a:r>
            <a:r>
              <a:rPr lang="en-US" dirty="0">
                <a:solidFill>
                  <a:srgbClr val="000000"/>
                </a:solidFill>
              </a:rPr>
              <a:t>APL/JHU, Laurel, MD, US</a:t>
            </a:r>
          </a:p>
        </p:txBody>
      </p:sp>
      <p:pic>
        <p:nvPicPr>
          <p:cNvPr id="5" name="Picture 4">
            <a:extLst>
              <a:ext uri="{FF2B5EF4-FFF2-40B4-BE49-F238E27FC236}">
                <a16:creationId xmlns:a16="http://schemas.microsoft.com/office/drawing/2014/main" id="{40916795-6BE1-F346-81AB-7DB4A778026D}"/>
              </a:ext>
            </a:extLst>
          </p:cNvPr>
          <p:cNvPicPr>
            <a:picLocks noChangeAspect="1"/>
          </p:cNvPicPr>
          <p:nvPr/>
        </p:nvPicPr>
        <p:blipFill>
          <a:blip r:embed="rId3"/>
          <a:stretch>
            <a:fillRect/>
          </a:stretch>
        </p:blipFill>
        <p:spPr>
          <a:xfrm>
            <a:off x="7872105" y="6172200"/>
            <a:ext cx="4090349" cy="677917"/>
          </a:xfrm>
          <a:prstGeom prst="rect">
            <a:avLst/>
          </a:prstGeom>
        </p:spPr>
      </p:pic>
      <p:sp>
        <p:nvSpPr>
          <p:cNvPr id="6" name="Rectangle 5">
            <a:extLst>
              <a:ext uri="{FF2B5EF4-FFF2-40B4-BE49-F238E27FC236}">
                <a16:creationId xmlns:a16="http://schemas.microsoft.com/office/drawing/2014/main" id="{49CA71CF-1C64-249F-6546-045575077414}"/>
              </a:ext>
            </a:extLst>
          </p:cNvPr>
          <p:cNvSpPr/>
          <p:nvPr/>
        </p:nvSpPr>
        <p:spPr>
          <a:xfrm>
            <a:off x="685800" y="5550097"/>
            <a:ext cx="184731" cy="369332"/>
          </a:xfrm>
          <a:prstGeom prst="rect">
            <a:avLst/>
          </a:prstGeom>
        </p:spPr>
        <p:txBody>
          <a:bodyPr wrap="none">
            <a:spAutoFit/>
          </a:bodyPr>
          <a:lstStyle/>
          <a:p>
            <a:endParaRPr lang="en-US" dirty="0"/>
          </a:p>
        </p:txBody>
      </p:sp>
      <p:sp>
        <p:nvSpPr>
          <p:cNvPr id="3" name="TextBox 2">
            <a:extLst>
              <a:ext uri="{FF2B5EF4-FFF2-40B4-BE49-F238E27FC236}">
                <a16:creationId xmlns:a16="http://schemas.microsoft.com/office/drawing/2014/main" id="{D4ADF6A3-D175-9224-DF72-D7267B7D9BAB}"/>
              </a:ext>
            </a:extLst>
          </p:cNvPr>
          <p:cNvSpPr txBox="1"/>
          <p:nvPr/>
        </p:nvSpPr>
        <p:spPr>
          <a:xfrm>
            <a:off x="0" y="6326897"/>
            <a:ext cx="2492990" cy="523220"/>
          </a:xfrm>
          <a:prstGeom prst="rect">
            <a:avLst/>
          </a:prstGeom>
          <a:noFill/>
          <a:ln w="19050">
            <a:noFill/>
          </a:ln>
        </p:spPr>
        <p:txBody>
          <a:bodyPr wrap="none" rtlCol="0">
            <a:spAutoFit/>
          </a:bodyPr>
          <a:lstStyle/>
          <a:p>
            <a:r>
              <a:rPr lang="en-US" sz="1400" dirty="0">
                <a:solidFill>
                  <a:schemeClr val="tx2">
                    <a:lumMod val="75000"/>
                  </a:schemeClr>
                </a:solidFill>
                <a:hlinkClick r:id="rId4"/>
              </a:rPr>
              <a:t>savvas.raptis@jhuapl.edu</a:t>
            </a:r>
            <a:endParaRPr lang="en-US" sz="1400" dirty="0">
              <a:solidFill>
                <a:schemeClr val="tx2">
                  <a:lumMod val="75000"/>
                </a:schemeClr>
              </a:solidFill>
            </a:endParaRPr>
          </a:p>
          <a:p>
            <a:r>
              <a:rPr lang="en-US" sz="1400" dirty="0">
                <a:solidFill>
                  <a:schemeClr val="tx2">
                    <a:lumMod val="75000"/>
                  </a:schemeClr>
                </a:solidFill>
                <a:hlinkClick r:id="rId5"/>
              </a:rPr>
              <a:t>https://savvasraptis.github.io</a:t>
            </a:r>
            <a:r>
              <a:rPr lang="en-US" sz="1400" dirty="0">
                <a:solidFill>
                  <a:schemeClr val="tx2">
                    <a:lumMod val="75000"/>
                  </a:schemeClr>
                </a:solidFill>
              </a:rPr>
              <a:t> </a:t>
            </a:r>
          </a:p>
        </p:txBody>
      </p:sp>
      <p:sp>
        <p:nvSpPr>
          <p:cNvPr id="8" name="TextBox 7">
            <a:extLst>
              <a:ext uri="{FF2B5EF4-FFF2-40B4-BE49-F238E27FC236}">
                <a16:creationId xmlns:a16="http://schemas.microsoft.com/office/drawing/2014/main" id="{D11CC1DB-F15F-BF82-4F64-287478CD892C}"/>
              </a:ext>
            </a:extLst>
          </p:cNvPr>
          <p:cNvSpPr txBox="1"/>
          <p:nvPr/>
        </p:nvSpPr>
        <p:spPr>
          <a:xfrm>
            <a:off x="0" y="5803677"/>
            <a:ext cx="3593432" cy="523220"/>
          </a:xfrm>
          <a:prstGeom prst="rect">
            <a:avLst/>
          </a:prstGeom>
          <a:noFill/>
        </p:spPr>
        <p:txBody>
          <a:bodyPr wrap="square">
            <a:spAutoFit/>
          </a:bodyPr>
          <a:lstStyle/>
          <a:p>
            <a:r>
              <a:rPr lang="en-US" sz="1400" b="0" i="0" u="none" strike="noStrike" dirty="0">
                <a:solidFill>
                  <a:srgbClr val="333333"/>
                </a:solidFill>
                <a:effectLst/>
                <a:latin typeface="Garamond" panose="02020404030301010803" pitchFamily="18" charset="0"/>
              </a:rPr>
              <a:t>Supported by NASA DRIVE Science Center for </a:t>
            </a:r>
            <a:r>
              <a:rPr lang="en-US" sz="1400" b="0" i="0" u="none" strike="noStrike" dirty="0" err="1">
                <a:solidFill>
                  <a:srgbClr val="333333"/>
                </a:solidFill>
                <a:effectLst/>
                <a:latin typeface="Garamond" panose="02020404030301010803" pitchFamily="18" charset="0"/>
              </a:rPr>
              <a:t>Geospace</a:t>
            </a:r>
            <a:r>
              <a:rPr lang="en-US" sz="1400" b="0" i="0" u="none" strike="noStrike" dirty="0">
                <a:solidFill>
                  <a:srgbClr val="333333"/>
                </a:solidFill>
                <a:effectLst/>
                <a:latin typeface="Garamond" panose="02020404030301010803" pitchFamily="18" charset="0"/>
              </a:rPr>
              <a:t> Storms (CGS) - 80NSSC22M0163</a:t>
            </a:r>
            <a:endParaRPr lang="en-US" sz="1400" dirty="0">
              <a:latin typeface="Garamond" panose="02020404030301010803" pitchFamily="18" charset="0"/>
            </a:endParaRPr>
          </a:p>
        </p:txBody>
      </p:sp>
    </p:spTree>
    <p:extLst>
      <p:ext uri="{BB962C8B-B14F-4D97-AF65-F5344CB8AC3E}">
        <p14:creationId xmlns:p14="http://schemas.microsoft.com/office/powerpoint/2010/main" val="34155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7E7046-C4E9-4373-4B03-AFF3AAC5A458}"/>
              </a:ext>
            </a:extLst>
          </p:cNvPr>
          <p:cNvPicPr>
            <a:picLocks noChangeAspect="1"/>
          </p:cNvPicPr>
          <p:nvPr/>
        </p:nvPicPr>
        <p:blipFill rotWithShape="1">
          <a:blip r:embed="rId3">
            <a:extLst>
              <a:ext uri="{28A0092B-C50C-407E-A947-70E740481C1C}">
                <a14:useLocalDpi xmlns:a14="http://schemas.microsoft.com/office/drawing/2010/main" val="0"/>
              </a:ext>
            </a:extLst>
          </a:blip>
          <a:srcRect l="4562" r="6853"/>
          <a:stretch/>
        </p:blipFill>
        <p:spPr>
          <a:xfrm>
            <a:off x="6388287" y="1862754"/>
            <a:ext cx="5675698" cy="3417081"/>
          </a:xfrm>
          <a:prstGeom prst="rect">
            <a:avLst/>
          </a:prstGeom>
        </p:spPr>
      </p:pic>
      <p:sp>
        <p:nvSpPr>
          <p:cNvPr id="3" name="Title 2"/>
          <p:cNvSpPr>
            <a:spLocks noGrp="1"/>
          </p:cNvSpPr>
          <p:nvPr>
            <p:ph type="title"/>
          </p:nvPr>
        </p:nvSpPr>
        <p:spPr/>
        <p:txBody>
          <a:bodyPr/>
          <a:lstStyle/>
          <a:p>
            <a:pPr algn="ctr"/>
            <a:r>
              <a:rPr lang="en-US" dirty="0" err="1"/>
              <a:t>Plasmasheet</a:t>
            </a:r>
            <a:r>
              <a:rPr lang="en-US" dirty="0"/>
              <a:t> Coverage per mission – Flexible</a:t>
            </a:r>
            <a:r>
              <a:rPr lang="en-US" sz="3200" dirty="0">
                <a:solidFill>
                  <a:srgbClr val="000000"/>
                </a:solidFill>
              </a:rPr>
              <a:t>*</a:t>
            </a:r>
            <a:r>
              <a:rPr lang="en-US" dirty="0"/>
              <a:t> Criteria</a:t>
            </a:r>
            <a:endParaRPr lang="sv-SE" dirty="0"/>
          </a:p>
        </p:txBody>
      </p:sp>
      <p:sp>
        <p:nvSpPr>
          <p:cNvPr id="9" name="TextBox 8">
            <a:extLst>
              <a:ext uri="{FF2B5EF4-FFF2-40B4-BE49-F238E27FC236}">
                <a16:creationId xmlns:a16="http://schemas.microsoft.com/office/drawing/2014/main" id="{29108295-4EB4-A07B-7EE6-C215BFD9EB8E}"/>
              </a:ext>
            </a:extLst>
          </p:cNvPr>
          <p:cNvSpPr txBox="1"/>
          <p:nvPr/>
        </p:nvSpPr>
        <p:spPr>
          <a:xfrm>
            <a:off x="2298357" y="1516037"/>
            <a:ext cx="2463047" cy="369332"/>
          </a:xfrm>
          <a:prstGeom prst="rect">
            <a:avLst/>
          </a:prstGeom>
          <a:noFill/>
        </p:spPr>
        <p:txBody>
          <a:bodyPr wrap="square" rtlCol="0">
            <a:spAutoFit/>
          </a:bodyPr>
          <a:lstStyle/>
          <a:p>
            <a:r>
              <a:rPr lang="en-US" dirty="0" err="1">
                <a:solidFill>
                  <a:srgbClr val="000000"/>
                </a:solidFill>
              </a:rPr>
              <a:t>Geotail</a:t>
            </a:r>
            <a:r>
              <a:rPr lang="en-US" dirty="0">
                <a:solidFill>
                  <a:srgbClr val="000000"/>
                </a:solidFill>
              </a:rPr>
              <a:t> ( 1994 – 2014)</a:t>
            </a:r>
          </a:p>
        </p:txBody>
      </p:sp>
      <p:sp>
        <p:nvSpPr>
          <p:cNvPr id="10" name="TextBox 9">
            <a:extLst>
              <a:ext uri="{FF2B5EF4-FFF2-40B4-BE49-F238E27FC236}">
                <a16:creationId xmlns:a16="http://schemas.microsoft.com/office/drawing/2014/main" id="{7F40FE55-F63E-D8D3-D9DE-63BA91E86140}"/>
              </a:ext>
            </a:extLst>
          </p:cNvPr>
          <p:cNvSpPr txBox="1"/>
          <p:nvPr/>
        </p:nvSpPr>
        <p:spPr>
          <a:xfrm>
            <a:off x="7896530" y="1502972"/>
            <a:ext cx="2223686" cy="369332"/>
          </a:xfrm>
          <a:prstGeom prst="rect">
            <a:avLst/>
          </a:prstGeom>
          <a:noFill/>
        </p:spPr>
        <p:txBody>
          <a:bodyPr wrap="none" rtlCol="0">
            <a:spAutoFit/>
          </a:bodyPr>
          <a:lstStyle/>
          <a:p>
            <a:r>
              <a:rPr lang="en-US" dirty="0">
                <a:solidFill>
                  <a:srgbClr val="000000"/>
                </a:solidFill>
              </a:rPr>
              <a:t>MMS (2016 – 2024)</a:t>
            </a:r>
          </a:p>
        </p:txBody>
      </p:sp>
      <p:sp>
        <p:nvSpPr>
          <p:cNvPr id="11" name="TextBox 10">
            <a:extLst>
              <a:ext uri="{FF2B5EF4-FFF2-40B4-BE49-F238E27FC236}">
                <a16:creationId xmlns:a16="http://schemas.microsoft.com/office/drawing/2014/main" id="{76989142-ADED-1787-A424-DAFCA7451F3C}"/>
              </a:ext>
            </a:extLst>
          </p:cNvPr>
          <p:cNvSpPr txBox="1"/>
          <p:nvPr/>
        </p:nvSpPr>
        <p:spPr>
          <a:xfrm>
            <a:off x="2164458" y="5463013"/>
            <a:ext cx="2730843" cy="923330"/>
          </a:xfrm>
          <a:prstGeom prst="rect">
            <a:avLst/>
          </a:prstGeom>
          <a:noFill/>
        </p:spPr>
        <p:txBody>
          <a:bodyPr wrap="square" rtlCol="0">
            <a:spAutoFit/>
          </a:bodyPr>
          <a:lstStyle/>
          <a:p>
            <a:r>
              <a:rPr lang="en-US" dirty="0">
                <a:solidFill>
                  <a:srgbClr val="000000"/>
                </a:solidFill>
              </a:rPr>
              <a:t>Quiet : 779,557 </a:t>
            </a:r>
            <a:r>
              <a:rPr lang="en-US" dirty="0">
                <a:solidFill>
                  <a:srgbClr val="00B050"/>
                </a:solidFill>
              </a:rPr>
              <a:t>(+98%)</a:t>
            </a:r>
          </a:p>
          <a:p>
            <a:r>
              <a:rPr lang="en-US" dirty="0" err="1">
                <a:solidFill>
                  <a:srgbClr val="0000FF"/>
                </a:solidFill>
              </a:rPr>
              <a:t>Reco</a:t>
            </a:r>
            <a:r>
              <a:rPr lang="en-US" dirty="0">
                <a:solidFill>
                  <a:srgbClr val="000000"/>
                </a:solidFill>
              </a:rPr>
              <a:t> : 10,6258 </a:t>
            </a:r>
            <a:r>
              <a:rPr lang="en-US" dirty="0">
                <a:solidFill>
                  <a:srgbClr val="00B050"/>
                </a:solidFill>
              </a:rPr>
              <a:t>(+90)</a:t>
            </a:r>
          </a:p>
          <a:p>
            <a:r>
              <a:rPr lang="en-US" dirty="0">
                <a:solidFill>
                  <a:srgbClr val="FF0000"/>
                </a:solidFill>
              </a:rPr>
              <a:t>Main</a:t>
            </a:r>
            <a:r>
              <a:rPr lang="en-US" dirty="0">
                <a:solidFill>
                  <a:srgbClr val="000000"/>
                </a:solidFill>
              </a:rPr>
              <a:t> : 22,797 </a:t>
            </a:r>
            <a:r>
              <a:rPr lang="en-US" dirty="0">
                <a:solidFill>
                  <a:srgbClr val="00B050"/>
                </a:solidFill>
              </a:rPr>
              <a:t>(+99%)</a:t>
            </a:r>
          </a:p>
        </p:txBody>
      </p:sp>
      <p:sp>
        <p:nvSpPr>
          <p:cNvPr id="12" name="TextBox 11">
            <a:extLst>
              <a:ext uri="{FF2B5EF4-FFF2-40B4-BE49-F238E27FC236}">
                <a16:creationId xmlns:a16="http://schemas.microsoft.com/office/drawing/2014/main" id="{4844A661-8149-8097-8DC7-4203D044DD9F}"/>
              </a:ext>
            </a:extLst>
          </p:cNvPr>
          <p:cNvSpPr txBox="1"/>
          <p:nvPr/>
        </p:nvSpPr>
        <p:spPr>
          <a:xfrm>
            <a:off x="7642951" y="5463013"/>
            <a:ext cx="2730843" cy="923330"/>
          </a:xfrm>
          <a:prstGeom prst="rect">
            <a:avLst/>
          </a:prstGeom>
          <a:noFill/>
        </p:spPr>
        <p:txBody>
          <a:bodyPr wrap="square" rtlCol="0">
            <a:spAutoFit/>
          </a:bodyPr>
          <a:lstStyle/>
          <a:p>
            <a:r>
              <a:rPr lang="en-US" dirty="0">
                <a:solidFill>
                  <a:srgbClr val="000000"/>
                </a:solidFill>
              </a:rPr>
              <a:t>Quiet : 250,749 </a:t>
            </a:r>
            <a:r>
              <a:rPr lang="en-US" dirty="0">
                <a:solidFill>
                  <a:srgbClr val="00B050"/>
                </a:solidFill>
              </a:rPr>
              <a:t>(+124%)</a:t>
            </a:r>
          </a:p>
          <a:p>
            <a:r>
              <a:rPr lang="en-US" dirty="0" err="1">
                <a:solidFill>
                  <a:srgbClr val="0000FF"/>
                </a:solidFill>
              </a:rPr>
              <a:t>Reco</a:t>
            </a:r>
            <a:r>
              <a:rPr lang="en-US" dirty="0">
                <a:solidFill>
                  <a:srgbClr val="000000"/>
                </a:solidFill>
              </a:rPr>
              <a:t> : 25,466 </a:t>
            </a:r>
            <a:r>
              <a:rPr lang="en-US" dirty="0">
                <a:solidFill>
                  <a:srgbClr val="00B050"/>
                </a:solidFill>
              </a:rPr>
              <a:t>(+90%)</a:t>
            </a:r>
          </a:p>
          <a:p>
            <a:r>
              <a:rPr lang="en-US" dirty="0">
                <a:solidFill>
                  <a:srgbClr val="FF0000"/>
                </a:solidFill>
              </a:rPr>
              <a:t>Main</a:t>
            </a:r>
            <a:r>
              <a:rPr lang="en-US" dirty="0">
                <a:solidFill>
                  <a:srgbClr val="000000"/>
                </a:solidFill>
              </a:rPr>
              <a:t> : 6,097 </a:t>
            </a:r>
            <a:r>
              <a:rPr lang="en-US" dirty="0">
                <a:solidFill>
                  <a:srgbClr val="00B050"/>
                </a:solidFill>
              </a:rPr>
              <a:t>(+175%)</a:t>
            </a:r>
          </a:p>
        </p:txBody>
      </p:sp>
      <p:pic>
        <p:nvPicPr>
          <p:cNvPr id="4" name="Picture 3">
            <a:extLst>
              <a:ext uri="{FF2B5EF4-FFF2-40B4-BE49-F238E27FC236}">
                <a16:creationId xmlns:a16="http://schemas.microsoft.com/office/drawing/2014/main" id="{F55908A6-1B0C-4B01-E877-BEC64547CB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 y="1874520"/>
            <a:ext cx="6429375" cy="3429000"/>
          </a:xfrm>
          <a:prstGeom prst="rect">
            <a:avLst/>
          </a:prstGeom>
        </p:spPr>
      </p:pic>
      <p:sp>
        <p:nvSpPr>
          <p:cNvPr id="14" name="TextBox 13">
            <a:extLst>
              <a:ext uri="{FF2B5EF4-FFF2-40B4-BE49-F238E27FC236}">
                <a16:creationId xmlns:a16="http://schemas.microsoft.com/office/drawing/2014/main" id="{C4D9FF74-9E5D-296A-1A97-3488B96B0254}"/>
              </a:ext>
            </a:extLst>
          </p:cNvPr>
          <p:cNvSpPr txBox="1"/>
          <p:nvPr/>
        </p:nvSpPr>
        <p:spPr>
          <a:xfrm>
            <a:off x="0" y="6426477"/>
            <a:ext cx="6388287" cy="246221"/>
          </a:xfrm>
          <a:prstGeom prst="rect">
            <a:avLst/>
          </a:prstGeom>
          <a:noFill/>
        </p:spPr>
        <p:txBody>
          <a:bodyPr wrap="none" rtlCol="0">
            <a:spAutoFit/>
          </a:bodyPr>
          <a:lstStyle/>
          <a:p>
            <a:r>
              <a:rPr lang="en-US" sz="1000" dirty="0">
                <a:solidFill>
                  <a:srgbClr val="000000"/>
                </a:solidFill>
              </a:rPr>
              <a:t>*Combine </a:t>
            </a:r>
            <a:r>
              <a:rPr lang="en-US" sz="1000" dirty="0" err="1">
                <a:solidFill>
                  <a:srgbClr val="000000"/>
                </a:solidFill>
              </a:rPr>
              <a:t>Ohtani</a:t>
            </a:r>
            <a:r>
              <a:rPr lang="en-US" sz="1000" dirty="0">
                <a:solidFill>
                  <a:srgbClr val="000000"/>
                </a:solidFill>
              </a:rPr>
              <a:t> 2008, Guild 2008, </a:t>
            </a:r>
            <a:r>
              <a:rPr lang="en-US" sz="1000" dirty="0" err="1">
                <a:solidFill>
                  <a:srgbClr val="000000"/>
                </a:solidFill>
              </a:rPr>
              <a:t>Roziers</a:t>
            </a:r>
            <a:r>
              <a:rPr lang="en-US" sz="1000" dirty="0">
                <a:solidFill>
                  <a:srgbClr val="000000"/>
                </a:solidFill>
              </a:rPr>
              <a:t> 2009, limit Y to 10 Re – changes in statistical properties: ~0 - 20%</a:t>
            </a:r>
          </a:p>
        </p:txBody>
      </p:sp>
    </p:spTree>
    <p:extLst>
      <p:ext uri="{BB962C8B-B14F-4D97-AF65-F5344CB8AC3E}">
        <p14:creationId xmlns:p14="http://schemas.microsoft.com/office/powerpoint/2010/main" val="96082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26520CC-4970-63CA-635B-2CE237FF26A6}"/>
              </a:ext>
            </a:extLst>
          </p:cNvPr>
          <p:cNvPicPr>
            <a:picLocks noChangeAspect="1"/>
          </p:cNvPicPr>
          <p:nvPr/>
        </p:nvPicPr>
        <p:blipFill>
          <a:blip r:embed="rId3"/>
          <a:stretch>
            <a:fillRect/>
          </a:stretch>
        </p:blipFill>
        <p:spPr>
          <a:xfrm>
            <a:off x="2148511" y="881724"/>
            <a:ext cx="5095336" cy="1828800"/>
          </a:xfrm>
          <a:prstGeom prst="rect">
            <a:avLst/>
          </a:prstGeom>
        </p:spPr>
      </p:pic>
      <p:sp>
        <p:nvSpPr>
          <p:cNvPr id="3" name="Title 2"/>
          <p:cNvSpPr>
            <a:spLocks noGrp="1"/>
          </p:cNvSpPr>
          <p:nvPr>
            <p:ph type="title"/>
          </p:nvPr>
        </p:nvSpPr>
        <p:spPr/>
        <p:txBody>
          <a:bodyPr/>
          <a:lstStyle/>
          <a:p>
            <a:pPr algn="ctr"/>
            <a:r>
              <a:rPr lang="en-US" dirty="0"/>
              <a:t>Confirmation of previous results</a:t>
            </a:r>
            <a:endParaRPr lang="sv-SE" dirty="0"/>
          </a:p>
        </p:txBody>
      </p:sp>
      <p:sp>
        <p:nvSpPr>
          <p:cNvPr id="9" name="TextBox 8">
            <a:extLst>
              <a:ext uri="{FF2B5EF4-FFF2-40B4-BE49-F238E27FC236}">
                <a16:creationId xmlns:a16="http://schemas.microsoft.com/office/drawing/2014/main" id="{D38700E3-2755-DE70-CB21-519F5136A330}"/>
              </a:ext>
            </a:extLst>
          </p:cNvPr>
          <p:cNvSpPr txBox="1"/>
          <p:nvPr/>
        </p:nvSpPr>
        <p:spPr>
          <a:xfrm>
            <a:off x="2148511" y="6368124"/>
            <a:ext cx="1149674" cy="215444"/>
          </a:xfrm>
          <a:prstGeom prst="rect">
            <a:avLst/>
          </a:prstGeom>
          <a:noFill/>
        </p:spPr>
        <p:txBody>
          <a:bodyPr wrap="none" rtlCol="0">
            <a:spAutoFit/>
          </a:bodyPr>
          <a:lstStyle/>
          <a:p>
            <a:r>
              <a:rPr lang="en-US" sz="800" dirty="0" err="1">
                <a:solidFill>
                  <a:srgbClr val="000000"/>
                </a:solidFill>
              </a:rPr>
              <a:t>Ohtani</a:t>
            </a:r>
            <a:r>
              <a:rPr lang="en-US" sz="800" dirty="0">
                <a:solidFill>
                  <a:srgbClr val="000000"/>
                </a:solidFill>
              </a:rPr>
              <a:t> &amp; Mukai 2008</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554493F-D287-9E20-D37C-62245D4376ED}"/>
                  </a:ext>
                </a:extLst>
              </p:cNvPr>
              <p:cNvSpPr txBox="1"/>
              <p:nvPr/>
            </p:nvSpPr>
            <p:spPr>
              <a:xfrm>
                <a:off x="1469799" y="1294377"/>
                <a:ext cx="678712" cy="4269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000000"/>
                              </a:solidFill>
                              <a:latin typeface="Cambria Math" panose="02040503050406030204" pitchFamily="18" charset="0"/>
                            </a:rPr>
                          </m:ctrlPr>
                        </m:sSubPr>
                        <m:e>
                          <m:r>
                            <m:rPr>
                              <m:sty m:val="p"/>
                            </m:rPr>
                            <a:rPr lang="en-US" b="0" i="0" dirty="0" smtClean="0">
                              <a:solidFill>
                                <a:srgbClr val="000000"/>
                              </a:solidFill>
                              <a:latin typeface="Cambria Math" panose="02040503050406030204" pitchFamily="18" charset="0"/>
                            </a:rPr>
                            <m:t>E</m:t>
                          </m:r>
                        </m:e>
                        <m:sub>
                          <m:r>
                            <m:rPr>
                              <m:sty m:val="p"/>
                            </m:rPr>
                            <a:rPr lang="en-US" b="0" i="0" dirty="0" smtClean="0">
                              <a:solidFill>
                                <a:srgbClr val="000000"/>
                              </a:solidFill>
                              <a:latin typeface="Cambria Math" panose="02040503050406030204" pitchFamily="18" charset="0"/>
                            </a:rPr>
                            <m:t>y</m:t>
                          </m:r>
                        </m:sub>
                      </m:sSub>
                    </m:oMath>
                  </m:oMathPara>
                </a14:m>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b="0" i="1" dirty="0" smtClean="0">
                              <a:solidFill>
                                <a:srgbClr val="000000"/>
                              </a:solidFill>
                              <a:latin typeface="Cambria Math" panose="02040503050406030204" pitchFamily="18" charset="0"/>
                            </a:rPr>
                          </m:ctrlPr>
                        </m:sSubPr>
                        <m:e>
                          <m:r>
                            <m:rPr>
                              <m:sty m:val="p"/>
                            </m:rPr>
                            <a:rPr lang="en-US" i="0" dirty="0" smtClean="0">
                              <a:solidFill>
                                <a:srgbClr val="000000"/>
                              </a:solidFill>
                              <a:latin typeface="Cambria Math" panose="02040503050406030204" pitchFamily="18" charset="0"/>
                            </a:rPr>
                            <m:t>V</m:t>
                          </m:r>
                        </m:e>
                        <m:sub>
                          <m:r>
                            <a:rPr lang="en-US" b="0" i="0" dirty="0" smtClean="0">
                              <a:solidFill>
                                <a:srgbClr val="000000"/>
                              </a:solidFill>
                              <a:latin typeface="Cambria Math" panose="02040503050406030204" pitchFamily="18" charset="0"/>
                            </a:rPr>
                            <m:t>⊥</m:t>
                          </m:r>
                          <m:r>
                            <m:rPr>
                              <m:sty m:val="p"/>
                            </m:rPr>
                            <a:rPr lang="en-US" i="0" dirty="0">
                              <a:solidFill>
                                <a:srgbClr val="000000"/>
                              </a:solidFill>
                              <a:latin typeface="Cambria Math" panose="02040503050406030204" pitchFamily="18" charset="0"/>
                            </a:rPr>
                            <m:t>x</m:t>
                          </m:r>
                        </m:sub>
                      </m:sSub>
                    </m:oMath>
                  </m:oMathPara>
                </a14:m>
                <a:endParaRPr lang="en-US" b="0"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b="0" i="1" dirty="0" smtClean="0">
                              <a:solidFill>
                                <a:srgbClr val="000000"/>
                              </a:solidFill>
                              <a:latin typeface="Cambria Math" panose="02040503050406030204" pitchFamily="18" charset="0"/>
                            </a:rPr>
                          </m:ctrlPr>
                        </m:sSubPr>
                        <m:e>
                          <m:r>
                            <m:rPr>
                              <m:sty m:val="p"/>
                            </m:rPr>
                            <a:rPr lang="en-US" b="0" i="0" dirty="0" smtClean="0">
                              <a:solidFill>
                                <a:srgbClr val="000000"/>
                              </a:solidFill>
                              <a:latin typeface="Cambria Math" panose="02040503050406030204" pitchFamily="18" charset="0"/>
                            </a:rPr>
                            <m:t>B</m:t>
                          </m:r>
                        </m:e>
                        <m:sub>
                          <m:r>
                            <m:rPr>
                              <m:sty m:val="p"/>
                            </m:rPr>
                            <a:rPr lang="en-US" b="0" i="0" dirty="0" smtClean="0">
                              <a:solidFill>
                                <a:srgbClr val="000000"/>
                              </a:solidFill>
                              <a:latin typeface="Cambria Math" panose="02040503050406030204" pitchFamily="18" charset="0"/>
                            </a:rPr>
                            <m:t>z</m:t>
                          </m:r>
                        </m:sub>
                      </m:sSub>
                    </m:oMath>
                  </m:oMathPara>
                </a14:m>
                <a:endParaRPr lang="en-US" dirty="0">
                  <a:solidFill>
                    <a:srgbClr val="000000"/>
                  </a:solidFill>
                </a:endParaRPr>
              </a:p>
            </p:txBody>
          </p:sp>
        </mc:Choice>
        <mc:Fallback xmlns="">
          <p:sp>
            <p:nvSpPr>
              <p:cNvPr id="2" name="TextBox 1">
                <a:extLst>
                  <a:ext uri="{FF2B5EF4-FFF2-40B4-BE49-F238E27FC236}">
                    <a16:creationId xmlns:a16="http://schemas.microsoft.com/office/drawing/2014/main" id="{4554493F-D287-9E20-D37C-62245D4376ED}"/>
                  </a:ext>
                </a:extLst>
              </p:cNvPr>
              <p:cNvSpPr txBox="1">
                <a:spLocks noRot="1" noChangeAspect="1" noMove="1" noResize="1" noEditPoints="1" noAdjustHandles="1" noChangeArrowheads="1" noChangeShapeType="1" noTextEdit="1"/>
              </p:cNvSpPr>
              <p:nvPr/>
            </p:nvSpPr>
            <p:spPr>
              <a:xfrm>
                <a:off x="1469799" y="1294377"/>
                <a:ext cx="678712" cy="4269246"/>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92800480-57FD-4BD1-2191-873F140136A0}"/>
              </a:ext>
            </a:extLst>
          </p:cNvPr>
          <p:cNvSpPr txBox="1"/>
          <p:nvPr/>
        </p:nvSpPr>
        <p:spPr>
          <a:xfrm>
            <a:off x="3671699" y="641148"/>
            <a:ext cx="2048959" cy="323165"/>
          </a:xfrm>
          <a:prstGeom prst="rect">
            <a:avLst/>
          </a:prstGeom>
          <a:noFill/>
        </p:spPr>
        <p:txBody>
          <a:bodyPr wrap="none" rtlCol="0">
            <a:spAutoFit/>
          </a:bodyPr>
          <a:lstStyle/>
          <a:p>
            <a:r>
              <a:rPr lang="en-US" sz="1500" dirty="0" err="1">
                <a:solidFill>
                  <a:schemeClr val="bg2">
                    <a:lumMod val="10000"/>
                  </a:schemeClr>
                </a:solidFill>
              </a:rPr>
              <a:t>Geotail</a:t>
            </a:r>
            <a:r>
              <a:rPr lang="en-US" sz="1500" dirty="0">
                <a:solidFill>
                  <a:schemeClr val="bg2">
                    <a:lumMod val="10000"/>
                  </a:schemeClr>
                </a:solidFill>
              </a:rPr>
              <a:t> (1994 – 2006)</a:t>
            </a:r>
          </a:p>
        </p:txBody>
      </p:sp>
      <p:sp>
        <p:nvSpPr>
          <p:cNvPr id="17" name="TextBox 16">
            <a:extLst>
              <a:ext uri="{FF2B5EF4-FFF2-40B4-BE49-F238E27FC236}">
                <a16:creationId xmlns:a16="http://schemas.microsoft.com/office/drawing/2014/main" id="{03AB696E-3DFB-293C-D4AF-9061218B7CBC}"/>
              </a:ext>
            </a:extLst>
          </p:cNvPr>
          <p:cNvSpPr txBox="1"/>
          <p:nvPr/>
        </p:nvSpPr>
        <p:spPr>
          <a:xfrm>
            <a:off x="8058360" y="1193549"/>
            <a:ext cx="2790453" cy="1708160"/>
          </a:xfrm>
          <a:prstGeom prst="rect">
            <a:avLst/>
          </a:prstGeom>
          <a:noFill/>
        </p:spPr>
        <p:txBody>
          <a:bodyPr wrap="square">
            <a:spAutoFit/>
          </a:bodyPr>
          <a:lstStyle/>
          <a:p>
            <a:r>
              <a:rPr lang="en-US" sz="1500" u="sng" dirty="0">
                <a:solidFill>
                  <a:srgbClr val="000000"/>
                </a:solidFill>
                <a:latin typeface="Arial" panose="020B0604020202020204" pitchFamily="34" charset="0"/>
                <a:cs typeface="Arial" panose="020B0604020202020204" pitchFamily="34" charset="0"/>
              </a:rPr>
              <a:t>Findings:</a:t>
            </a:r>
          </a:p>
          <a:p>
            <a:pPr marL="285750" indent="-285750">
              <a:buFont typeface="Arial" panose="020B0604020202020204" pitchFamily="34" charset="0"/>
              <a:buChar char="•"/>
            </a:pPr>
            <a:endParaRPr lang="en-US" sz="1500" dirty="0">
              <a:solidFill>
                <a:srgbClr val="000000"/>
              </a:solidFill>
              <a:latin typeface="Arial" panose="020B0604020202020204" pitchFamily="34" charset="0"/>
              <a:cs typeface="Arial" panose="020B0604020202020204" pitchFamily="34" charset="0"/>
            </a:endParaRPr>
          </a:p>
          <a:p>
            <a:pPr marL="342900" indent="-342900">
              <a:buFont typeface="+mj-lt"/>
              <a:buAutoNum type="arabicPeriod"/>
            </a:pPr>
            <a:r>
              <a:rPr lang="en-US" sz="1500" dirty="0" err="1">
                <a:solidFill>
                  <a:srgbClr val="000000"/>
                </a:solidFill>
                <a:latin typeface="Arial" panose="020B0604020202020204" pitchFamily="34" charset="0"/>
                <a:cs typeface="Arial" panose="020B0604020202020204" pitchFamily="34" charset="0"/>
              </a:rPr>
              <a:t>Ey</a:t>
            </a:r>
            <a:r>
              <a:rPr lang="en-US" sz="1500" dirty="0">
                <a:solidFill>
                  <a:srgbClr val="000000"/>
                </a:solidFill>
                <a:latin typeface="Arial" panose="020B0604020202020204" pitchFamily="34" charset="0"/>
                <a:cs typeface="Arial" panose="020B0604020202020204" pitchFamily="34" charset="0"/>
              </a:rPr>
              <a:t> increase during </a:t>
            </a:r>
            <a:r>
              <a:rPr lang="en-US" sz="1500" dirty="0">
                <a:solidFill>
                  <a:srgbClr val="FF0000"/>
                </a:solidFill>
                <a:latin typeface="Arial" panose="020B0604020202020204" pitchFamily="34" charset="0"/>
                <a:cs typeface="Arial" panose="020B0604020202020204" pitchFamily="34" charset="0"/>
              </a:rPr>
              <a:t>storm</a:t>
            </a:r>
            <a:r>
              <a:rPr lang="en-US" sz="1500" dirty="0">
                <a:solidFill>
                  <a:srgbClr val="000000"/>
                </a:solidFill>
                <a:latin typeface="Arial" panose="020B0604020202020204" pitchFamily="34" charset="0"/>
                <a:cs typeface="Arial" panose="020B0604020202020204" pitchFamily="34" charset="0"/>
              </a:rPr>
              <a:t> times</a:t>
            </a:r>
          </a:p>
          <a:p>
            <a:pPr marL="342900" indent="-342900">
              <a:buFont typeface="+mj-lt"/>
              <a:buAutoNum type="arabicPeriod"/>
            </a:pPr>
            <a:endParaRPr lang="en-US" sz="1500" dirty="0">
              <a:solidFill>
                <a:srgbClr val="000000"/>
              </a:solidFill>
              <a:latin typeface="Arial" panose="020B0604020202020204" pitchFamily="34" charset="0"/>
              <a:cs typeface="Arial" panose="020B0604020202020204" pitchFamily="34" charset="0"/>
            </a:endParaRPr>
          </a:p>
          <a:p>
            <a:pPr marL="342900" indent="-342900">
              <a:buFont typeface="+mj-lt"/>
              <a:buAutoNum type="arabicPeriod"/>
            </a:pPr>
            <a:r>
              <a:rPr lang="en-US" sz="1500" dirty="0">
                <a:solidFill>
                  <a:srgbClr val="000000"/>
                </a:solidFill>
                <a:latin typeface="Arial" panose="020B0604020202020204" pitchFamily="34" charset="0"/>
                <a:cs typeface="Arial" panose="020B0604020202020204" pitchFamily="34" charset="0"/>
              </a:rPr>
              <a:t>Increase realized through </a:t>
            </a:r>
            <a:r>
              <a:rPr lang="en-US" sz="1500" dirty="0" err="1">
                <a:solidFill>
                  <a:srgbClr val="000000"/>
                </a:solidFill>
                <a:latin typeface="Arial" panose="020B0604020202020204" pitchFamily="34" charset="0"/>
                <a:cs typeface="Arial" panose="020B0604020202020204" pitchFamily="34" charset="0"/>
              </a:rPr>
              <a:t>Bz</a:t>
            </a:r>
            <a:r>
              <a:rPr lang="en-US" sz="1500" dirty="0">
                <a:solidFill>
                  <a:srgbClr val="000000"/>
                </a:solidFill>
                <a:latin typeface="Arial" panose="020B0604020202020204" pitchFamily="34" charset="0"/>
                <a:cs typeface="Arial" panose="020B0604020202020204" pitchFamily="34" charset="0"/>
              </a:rPr>
              <a:t> enhancement</a:t>
            </a:r>
          </a:p>
        </p:txBody>
      </p:sp>
      <p:sp>
        <p:nvSpPr>
          <p:cNvPr id="18" name="TextBox 17">
            <a:extLst>
              <a:ext uri="{FF2B5EF4-FFF2-40B4-BE49-F238E27FC236}">
                <a16:creationId xmlns:a16="http://schemas.microsoft.com/office/drawing/2014/main" id="{35FE0593-88C3-2B84-3F02-EADD8C35324E}"/>
              </a:ext>
            </a:extLst>
          </p:cNvPr>
          <p:cNvSpPr txBox="1"/>
          <p:nvPr/>
        </p:nvSpPr>
        <p:spPr>
          <a:xfrm>
            <a:off x="7922559" y="3537001"/>
            <a:ext cx="3964641" cy="2400657"/>
          </a:xfrm>
          <a:prstGeom prst="rect">
            <a:avLst/>
          </a:prstGeom>
          <a:noFill/>
        </p:spPr>
        <p:txBody>
          <a:bodyPr wrap="square">
            <a:spAutoFit/>
          </a:bodyPr>
          <a:lstStyle/>
          <a:p>
            <a:pPr marL="285750" indent="-285750">
              <a:buFont typeface="Wingdings" pitchFamily="2" charset="2"/>
              <a:buChar char="ü"/>
            </a:pPr>
            <a:r>
              <a:rPr lang="en-US" sz="1500" dirty="0">
                <a:solidFill>
                  <a:srgbClr val="000000"/>
                </a:solidFill>
                <a:latin typeface="Arial" panose="020B0604020202020204" pitchFamily="34" charset="0"/>
                <a:cs typeface="Arial" panose="020B0604020202020204" pitchFamily="34" charset="0"/>
              </a:rPr>
              <a:t>Reproduced with MMS  (2015 – 2024)</a:t>
            </a:r>
          </a:p>
          <a:p>
            <a:pPr marL="285750" indent="-285750">
              <a:buFont typeface="Wingdings" pitchFamily="2" charset="2"/>
              <a:buChar char="ü"/>
            </a:pPr>
            <a:r>
              <a:rPr lang="en-US" sz="1500" dirty="0">
                <a:solidFill>
                  <a:srgbClr val="000000"/>
                </a:solidFill>
                <a:latin typeface="Arial" panose="020B0604020202020204" pitchFamily="34" charset="0"/>
                <a:cs typeface="Arial" panose="020B0604020202020204" pitchFamily="34" charset="0"/>
              </a:rPr>
              <a:t>Reproduced with </a:t>
            </a:r>
            <a:r>
              <a:rPr lang="en-US" sz="1500" dirty="0" err="1">
                <a:solidFill>
                  <a:srgbClr val="000000"/>
                </a:solidFill>
                <a:latin typeface="Arial" panose="020B0604020202020204" pitchFamily="34" charset="0"/>
                <a:cs typeface="Arial" panose="020B0604020202020204" pitchFamily="34" charset="0"/>
              </a:rPr>
              <a:t>Geotail</a:t>
            </a:r>
            <a:r>
              <a:rPr lang="en-US" sz="1500" dirty="0">
                <a:solidFill>
                  <a:srgbClr val="000000"/>
                </a:solidFill>
                <a:latin typeface="Arial" panose="020B0604020202020204" pitchFamily="34" charset="0"/>
                <a:cs typeface="Arial" panose="020B0604020202020204" pitchFamily="34" charset="0"/>
              </a:rPr>
              <a:t> (1994 – 2014) </a:t>
            </a:r>
          </a:p>
          <a:p>
            <a:endParaRPr lang="en-US" sz="1500" dirty="0">
              <a:solidFill>
                <a:srgbClr val="000000"/>
              </a:solidFill>
              <a:latin typeface="Arial" panose="020B0604020202020204" pitchFamily="34" charset="0"/>
              <a:cs typeface="Arial" panose="020B0604020202020204" pitchFamily="34" charset="0"/>
            </a:endParaRPr>
          </a:p>
          <a:p>
            <a:endParaRPr lang="en-US" sz="1500" dirty="0">
              <a:solidFill>
                <a:srgbClr val="000000"/>
              </a:solidFill>
              <a:latin typeface="Arial" panose="020B0604020202020204" pitchFamily="34" charset="0"/>
              <a:cs typeface="Arial" panose="020B0604020202020204" pitchFamily="34" charset="0"/>
            </a:endParaRPr>
          </a:p>
          <a:p>
            <a:endParaRPr lang="en-US" sz="1500" dirty="0">
              <a:solidFill>
                <a:srgbClr val="000000"/>
              </a:solidFill>
              <a:latin typeface="Arial" panose="020B0604020202020204" pitchFamily="34" charset="0"/>
              <a:cs typeface="Arial" panose="020B0604020202020204" pitchFamily="34" charset="0"/>
            </a:endParaRPr>
          </a:p>
          <a:p>
            <a:pPr marL="285750" indent="-285750">
              <a:buFont typeface="Wingdings" pitchFamily="2" charset="2"/>
              <a:buChar char="v"/>
            </a:pPr>
            <a:r>
              <a:rPr lang="en-US" sz="1500" dirty="0">
                <a:solidFill>
                  <a:srgbClr val="000000"/>
                </a:solidFill>
                <a:latin typeface="Arial" panose="020B0604020202020204" pitchFamily="34" charset="0"/>
                <a:cs typeface="Arial" panose="020B0604020202020204" pitchFamily="34" charset="0"/>
              </a:rPr>
              <a:t>Expand to distribution along X [GSM], and R</a:t>
            </a:r>
          </a:p>
          <a:p>
            <a:pPr marL="285750" indent="-285750">
              <a:buFont typeface="Wingdings" pitchFamily="2" charset="2"/>
              <a:buChar char="v"/>
            </a:pPr>
            <a:r>
              <a:rPr lang="en-US" sz="1500" dirty="0">
                <a:solidFill>
                  <a:srgbClr val="000000"/>
                </a:solidFill>
                <a:latin typeface="Arial" panose="020B0604020202020204" pitchFamily="34" charset="0"/>
                <a:cs typeface="Arial" panose="020B0604020202020204" pitchFamily="34" charset="0"/>
              </a:rPr>
              <a:t>Investigate potential Dawn/Dusk asymmetries</a:t>
            </a:r>
          </a:p>
          <a:p>
            <a:pPr marL="285750" indent="-285750">
              <a:buFont typeface="Wingdings" pitchFamily="2" charset="2"/>
              <a:buChar char="v"/>
            </a:pPr>
            <a:endParaRPr lang="en-US" sz="1500" dirty="0">
              <a:solidFill>
                <a:srgbClr val="000000"/>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DEBC8EE1-3BFF-EB7E-EA33-7B9030DBEB3E}"/>
              </a:ext>
            </a:extLst>
          </p:cNvPr>
          <p:cNvPicPr>
            <a:picLocks noChangeAspect="1"/>
          </p:cNvPicPr>
          <p:nvPr/>
        </p:nvPicPr>
        <p:blipFill>
          <a:blip r:embed="rId5"/>
          <a:stretch>
            <a:fillRect/>
          </a:stretch>
        </p:blipFill>
        <p:spPr>
          <a:xfrm>
            <a:off x="2148511" y="2710524"/>
            <a:ext cx="5095336" cy="1828800"/>
          </a:xfrm>
          <a:prstGeom prst="rect">
            <a:avLst/>
          </a:prstGeom>
        </p:spPr>
      </p:pic>
      <p:pic>
        <p:nvPicPr>
          <p:cNvPr id="29" name="Picture 28">
            <a:extLst>
              <a:ext uri="{FF2B5EF4-FFF2-40B4-BE49-F238E27FC236}">
                <a16:creationId xmlns:a16="http://schemas.microsoft.com/office/drawing/2014/main" id="{BA323067-1217-D5B6-8B38-E2973392E01C}"/>
              </a:ext>
            </a:extLst>
          </p:cNvPr>
          <p:cNvPicPr>
            <a:picLocks noChangeAspect="1"/>
          </p:cNvPicPr>
          <p:nvPr/>
        </p:nvPicPr>
        <p:blipFill>
          <a:blip r:embed="rId6"/>
          <a:stretch>
            <a:fillRect/>
          </a:stretch>
        </p:blipFill>
        <p:spPr>
          <a:xfrm>
            <a:off x="2148511" y="4539324"/>
            <a:ext cx="5095336" cy="1828800"/>
          </a:xfrm>
          <a:prstGeom prst="rect">
            <a:avLst/>
          </a:prstGeom>
        </p:spPr>
      </p:pic>
    </p:spTree>
    <p:extLst>
      <p:ext uri="{BB962C8B-B14F-4D97-AF65-F5344CB8AC3E}">
        <p14:creationId xmlns:p14="http://schemas.microsoft.com/office/powerpoint/2010/main" val="40633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589B-7040-370B-61D2-7D401F2D1FA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04804-CD39-5E49-4E45-F5590B35AFC3}"/>
              </a:ext>
            </a:extLst>
          </p:cNvPr>
          <p:cNvSpPr>
            <a:spLocks noGrp="1"/>
          </p:cNvSpPr>
          <p:nvPr>
            <p:ph idx="1"/>
          </p:nvPr>
        </p:nvSpPr>
        <p:spPr>
          <a:xfrm>
            <a:off x="420914" y="-1"/>
            <a:ext cx="11196286" cy="6653719"/>
          </a:xfrm>
        </p:spPr>
        <p:txBody>
          <a:bodyPr anchor="ctr">
            <a:normAutofit/>
          </a:bodyPr>
          <a:lstStyle/>
          <a:p>
            <a:pPr marL="0" indent="0" algn="ctr">
              <a:buNone/>
            </a:pPr>
            <a:r>
              <a:rPr lang="en-US" sz="3600" dirty="0"/>
              <a:t>Take a step Further</a:t>
            </a:r>
          </a:p>
        </p:txBody>
      </p:sp>
      <p:sp>
        <p:nvSpPr>
          <p:cNvPr id="3" name="TextBox 2">
            <a:extLst>
              <a:ext uri="{FF2B5EF4-FFF2-40B4-BE49-F238E27FC236}">
                <a16:creationId xmlns:a16="http://schemas.microsoft.com/office/drawing/2014/main" id="{7CCD3B83-D860-CCEB-A8D2-16DD96DFA778}"/>
              </a:ext>
            </a:extLst>
          </p:cNvPr>
          <p:cNvSpPr txBox="1"/>
          <p:nvPr/>
        </p:nvSpPr>
        <p:spPr>
          <a:xfrm>
            <a:off x="3502982" y="4235115"/>
            <a:ext cx="5455340" cy="369332"/>
          </a:xfrm>
          <a:prstGeom prst="rect">
            <a:avLst/>
          </a:prstGeom>
          <a:noFill/>
        </p:spPr>
        <p:txBody>
          <a:bodyPr wrap="none" rtlCol="0">
            <a:spAutoFit/>
          </a:bodyPr>
          <a:lstStyle/>
          <a:p>
            <a:pPr marL="342900" indent="-342900">
              <a:buAutoNum type="arabicParenR"/>
            </a:pPr>
            <a:r>
              <a:rPr lang="en-US" dirty="0">
                <a:solidFill>
                  <a:srgbClr val="000000"/>
                </a:solidFill>
              </a:rPr>
              <a:t>Evaluate the distribution in X and radial distance</a:t>
            </a:r>
          </a:p>
        </p:txBody>
      </p:sp>
    </p:spTree>
    <p:extLst>
      <p:ext uri="{BB962C8B-B14F-4D97-AF65-F5344CB8AC3E}">
        <p14:creationId xmlns:p14="http://schemas.microsoft.com/office/powerpoint/2010/main" val="581951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ormula Dei Quartili">
            <a:extLst>
              <a:ext uri="{FF2B5EF4-FFF2-40B4-BE49-F238E27FC236}">
                <a16:creationId xmlns:a16="http://schemas.microsoft.com/office/drawing/2014/main" id="{DD32966C-65D1-92BD-1574-5CF2A0F4C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13718"/>
            <a:ext cx="1826329" cy="121698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pPr algn="ctr"/>
            <a:r>
              <a:rPr lang="en-US" dirty="0"/>
              <a:t>(-</a:t>
            </a:r>
            <a:r>
              <a:rPr lang="en-US" dirty="0" err="1"/>
              <a:t>VxB</a:t>
            </a:r>
            <a:r>
              <a:rPr lang="en-US" dirty="0"/>
              <a:t>)y– spatial distribution - </a:t>
            </a:r>
            <a:r>
              <a:rPr lang="en-US" dirty="0" err="1"/>
              <a:t>Geotail</a:t>
            </a:r>
            <a:endParaRPr lang="sv-SE" dirty="0"/>
          </a:p>
        </p:txBody>
      </p:sp>
      <p:pic>
        <p:nvPicPr>
          <p:cNvPr id="5" name="Picture 4">
            <a:extLst>
              <a:ext uri="{FF2B5EF4-FFF2-40B4-BE49-F238E27FC236}">
                <a16:creationId xmlns:a16="http://schemas.microsoft.com/office/drawing/2014/main" id="{7FCBDCD5-6A3F-D9E2-6095-0B2CC10F7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623" y="658368"/>
            <a:ext cx="9162288" cy="5944034"/>
          </a:xfrm>
          <a:prstGeom prst="rect">
            <a:avLst/>
          </a:prstGeom>
        </p:spPr>
      </p:pic>
      <p:sp>
        <p:nvSpPr>
          <p:cNvPr id="6" name="TextBox 5">
            <a:extLst>
              <a:ext uri="{FF2B5EF4-FFF2-40B4-BE49-F238E27FC236}">
                <a16:creationId xmlns:a16="http://schemas.microsoft.com/office/drawing/2014/main" id="{6BCBBF3D-CE52-3BBB-7419-52400F939428}"/>
              </a:ext>
            </a:extLst>
          </p:cNvPr>
          <p:cNvSpPr txBox="1"/>
          <p:nvPr/>
        </p:nvSpPr>
        <p:spPr>
          <a:xfrm>
            <a:off x="393208" y="1226916"/>
            <a:ext cx="1346844" cy="553998"/>
          </a:xfrm>
          <a:prstGeom prst="rect">
            <a:avLst/>
          </a:prstGeom>
          <a:noFill/>
        </p:spPr>
        <p:txBody>
          <a:bodyPr wrap="none" rtlCol="0">
            <a:spAutoFit/>
          </a:bodyPr>
          <a:lstStyle/>
          <a:p>
            <a:pPr algn="ctr"/>
            <a:r>
              <a:rPr lang="en-US" sz="1500" dirty="0">
                <a:solidFill>
                  <a:srgbClr val="000000"/>
                </a:solidFill>
              </a:rPr>
              <a:t>points</a:t>
            </a:r>
          </a:p>
          <a:p>
            <a:pPr algn="ctr"/>
            <a:r>
              <a:rPr lang="en-US" sz="1500" dirty="0">
                <a:solidFill>
                  <a:srgbClr val="000000"/>
                </a:solidFill>
              </a:rPr>
              <a:t>(</a:t>
            </a:r>
            <a:r>
              <a:rPr lang="en-US" sz="1500" dirty="0" err="1">
                <a:solidFill>
                  <a:srgbClr val="000000"/>
                </a:solidFill>
              </a:rPr>
              <a:t>days|storms</a:t>
            </a:r>
            <a:r>
              <a:rPr lang="en-US" sz="1500" dirty="0">
                <a:solidFill>
                  <a:srgbClr val="000000"/>
                </a:solidFill>
              </a:rPr>
              <a:t>)</a:t>
            </a:r>
          </a:p>
        </p:txBody>
      </p:sp>
      <p:cxnSp>
        <p:nvCxnSpPr>
          <p:cNvPr id="7" name="Straight Arrow Connector 6">
            <a:extLst>
              <a:ext uri="{FF2B5EF4-FFF2-40B4-BE49-F238E27FC236}">
                <a16:creationId xmlns:a16="http://schemas.microsoft.com/office/drawing/2014/main" id="{652FE34D-CD4E-3AEC-8AB8-17BE41DCB16C}"/>
              </a:ext>
            </a:extLst>
          </p:cNvPr>
          <p:cNvCxnSpPr>
            <a:cxnSpLocks/>
          </p:cNvCxnSpPr>
          <p:nvPr/>
        </p:nvCxnSpPr>
        <p:spPr>
          <a:xfrm>
            <a:off x="1695047" y="1532013"/>
            <a:ext cx="619890" cy="10001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E14AAC8-D33A-8A18-3C50-876DB1FCBFEE}"/>
              </a:ext>
            </a:extLst>
          </p:cNvPr>
          <p:cNvCxnSpPr>
            <a:cxnSpLocks/>
          </p:cNvCxnSpPr>
          <p:nvPr/>
        </p:nvCxnSpPr>
        <p:spPr>
          <a:xfrm flipV="1">
            <a:off x="1066630" y="5077087"/>
            <a:ext cx="1340904" cy="75394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6FA4F74-9222-2774-8DF4-401E0F63DEF8}"/>
              </a:ext>
            </a:extLst>
          </p:cNvPr>
          <p:cNvSpPr txBox="1"/>
          <p:nvPr/>
        </p:nvSpPr>
        <p:spPr>
          <a:xfrm>
            <a:off x="107874" y="5831030"/>
            <a:ext cx="1632178" cy="784830"/>
          </a:xfrm>
          <a:prstGeom prst="rect">
            <a:avLst/>
          </a:prstGeom>
          <a:noFill/>
        </p:spPr>
        <p:txBody>
          <a:bodyPr wrap="none" rtlCol="0">
            <a:spAutoFit/>
          </a:bodyPr>
          <a:lstStyle/>
          <a:p>
            <a:pPr algn="ctr"/>
            <a:r>
              <a:rPr lang="en-US" sz="1500" dirty="0">
                <a:solidFill>
                  <a:srgbClr val="000000"/>
                </a:solidFill>
              </a:rPr>
              <a:t>Overlapping bins</a:t>
            </a:r>
          </a:p>
          <a:p>
            <a:pPr algn="ctr"/>
            <a:r>
              <a:rPr lang="en-US" sz="1500" dirty="0">
                <a:solidFill>
                  <a:srgbClr val="000000"/>
                </a:solidFill>
              </a:rPr>
              <a:t>width = 8 Re</a:t>
            </a:r>
          </a:p>
          <a:p>
            <a:pPr algn="ctr"/>
            <a:r>
              <a:rPr lang="en-US" sz="1500" dirty="0">
                <a:solidFill>
                  <a:srgbClr val="000000"/>
                </a:solidFill>
              </a:rPr>
              <a:t>step = 3 Re</a:t>
            </a:r>
          </a:p>
        </p:txBody>
      </p:sp>
      <p:sp>
        <p:nvSpPr>
          <p:cNvPr id="10" name="TextBox 9">
            <a:extLst>
              <a:ext uri="{FF2B5EF4-FFF2-40B4-BE49-F238E27FC236}">
                <a16:creationId xmlns:a16="http://schemas.microsoft.com/office/drawing/2014/main" id="{26E6FA3B-04A0-9A30-ED6B-DF25C6F4F0D7}"/>
              </a:ext>
            </a:extLst>
          </p:cNvPr>
          <p:cNvSpPr txBox="1"/>
          <p:nvPr/>
        </p:nvSpPr>
        <p:spPr>
          <a:xfrm>
            <a:off x="191460" y="2845555"/>
            <a:ext cx="1244251" cy="784830"/>
          </a:xfrm>
          <a:prstGeom prst="rect">
            <a:avLst/>
          </a:prstGeom>
          <a:noFill/>
        </p:spPr>
        <p:txBody>
          <a:bodyPr wrap="none" rtlCol="0">
            <a:spAutoFit/>
          </a:bodyPr>
          <a:lstStyle/>
          <a:p>
            <a:pPr algn="ctr"/>
            <a:r>
              <a:rPr lang="en-US" sz="1500" dirty="0">
                <a:solidFill>
                  <a:srgbClr val="000000"/>
                </a:solidFill>
              </a:rPr>
              <a:t>Solid: 50%</a:t>
            </a:r>
          </a:p>
          <a:p>
            <a:pPr algn="ctr"/>
            <a:r>
              <a:rPr lang="en-US" sz="1500" dirty="0">
                <a:solidFill>
                  <a:srgbClr val="000000"/>
                </a:solidFill>
              </a:rPr>
              <a:t>Dotted: 75%</a:t>
            </a:r>
          </a:p>
          <a:p>
            <a:pPr algn="ctr"/>
            <a:endParaRPr lang="en-US" sz="1500" dirty="0">
              <a:solidFill>
                <a:srgbClr val="000000"/>
              </a:solidFill>
            </a:endParaRPr>
          </a:p>
        </p:txBody>
      </p:sp>
      <p:cxnSp>
        <p:nvCxnSpPr>
          <p:cNvPr id="11" name="Straight Arrow Connector 10">
            <a:extLst>
              <a:ext uri="{FF2B5EF4-FFF2-40B4-BE49-F238E27FC236}">
                <a16:creationId xmlns:a16="http://schemas.microsoft.com/office/drawing/2014/main" id="{BE8F0477-EB7A-FCC5-9BA5-95D39542C2D9}"/>
              </a:ext>
            </a:extLst>
          </p:cNvPr>
          <p:cNvCxnSpPr>
            <a:cxnSpLocks/>
          </p:cNvCxnSpPr>
          <p:nvPr/>
        </p:nvCxnSpPr>
        <p:spPr>
          <a:xfrm>
            <a:off x="1405802" y="3152993"/>
            <a:ext cx="1184998" cy="27600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5B8A0B9-78F9-6755-0C65-AC522CC66514}"/>
              </a:ext>
            </a:extLst>
          </p:cNvPr>
          <p:cNvCxnSpPr>
            <a:cxnSpLocks/>
          </p:cNvCxnSpPr>
          <p:nvPr/>
        </p:nvCxnSpPr>
        <p:spPr>
          <a:xfrm flipV="1">
            <a:off x="4442900" y="978466"/>
            <a:ext cx="0" cy="4447776"/>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FF41E9-A257-5EA7-DBDC-4DB10FDF5E95}"/>
              </a:ext>
            </a:extLst>
          </p:cNvPr>
          <p:cNvCxnSpPr>
            <a:cxnSpLocks/>
          </p:cNvCxnSpPr>
          <p:nvPr/>
        </p:nvCxnSpPr>
        <p:spPr>
          <a:xfrm flipV="1">
            <a:off x="8968509" y="971032"/>
            <a:ext cx="0" cy="4447776"/>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6BB21AC-CA2A-81D5-286B-1A17732E00AD}"/>
              </a:ext>
            </a:extLst>
          </p:cNvPr>
          <p:cNvCxnSpPr/>
          <p:nvPr/>
        </p:nvCxnSpPr>
        <p:spPr>
          <a:xfrm>
            <a:off x="2825261" y="6002819"/>
            <a:ext cx="2637692" cy="0"/>
          </a:xfrm>
          <a:prstGeom prst="straightConnector1">
            <a:avLst/>
          </a:prstGeom>
          <a:ln w="12700">
            <a:solidFill>
              <a:schemeClr val="tx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073AAB-340E-5EB8-CF86-86487E8FC4BD}"/>
              </a:ext>
            </a:extLst>
          </p:cNvPr>
          <p:cNvSpPr txBox="1"/>
          <p:nvPr/>
        </p:nvSpPr>
        <p:spPr>
          <a:xfrm>
            <a:off x="3556941" y="6002819"/>
            <a:ext cx="1166281" cy="276999"/>
          </a:xfrm>
          <a:prstGeom prst="rect">
            <a:avLst/>
          </a:prstGeom>
          <a:noFill/>
        </p:spPr>
        <p:txBody>
          <a:bodyPr wrap="none" rtlCol="0">
            <a:spAutoFit/>
          </a:bodyPr>
          <a:lstStyle/>
          <a:p>
            <a:r>
              <a:rPr lang="en-US" sz="1200" dirty="0">
                <a:solidFill>
                  <a:srgbClr val="000000"/>
                </a:solidFill>
              </a:rPr>
              <a:t>Towards Earth</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B827297-A256-E1B4-ED2C-F93A1C8A7A88}"/>
                  </a:ext>
                </a:extLst>
              </p:cNvPr>
              <p:cNvSpPr txBox="1"/>
              <p:nvPr/>
            </p:nvSpPr>
            <p:spPr>
              <a:xfrm>
                <a:off x="10629175" y="2683972"/>
                <a:ext cx="1671496" cy="323165"/>
              </a:xfrm>
              <a:prstGeom prst="rect">
                <a:avLst/>
              </a:prstGeom>
              <a:noFill/>
            </p:spPr>
            <p:txBody>
              <a:bodyPr wrap="square" rtlCol="0">
                <a:spAutoFit/>
              </a:bodyPr>
              <a:lstStyle/>
              <a:p>
                <a:r>
                  <a:rPr lang="en-US" sz="1500" dirty="0">
                    <a:solidFill>
                      <a:srgbClr val="000000"/>
                    </a:solidFill>
                  </a:rPr>
                  <a:t>Storm </a:t>
                </a:r>
                <a:r>
                  <a:rPr lang="en-US" sz="1500" dirty="0" err="1">
                    <a:solidFill>
                      <a:srgbClr val="000000"/>
                    </a:solidFill>
                  </a:rPr>
                  <a:t>Ey</a:t>
                </a:r>
                <a:r>
                  <a:rPr lang="en-US" sz="1500" dirty="0">
                    <a:solidFill>
                      <a:srgbClr val="00B050"/>
                    </a:solidFill>
                    <a:ea typeface="Cambria Math" panose="02040503050406030204" pitchFamily="18" charset="0"/>
                  </a:rPr>
                  <a:t> </a:t>
                </a:r>
                <a14:m>
                  <m:oMath xmlns:m="http://schemas.openxmlformats.org/officeDocument/2006/math">
                    <m:r>
                      <a:rPr lang="en-US" sz="1500" i="1" smtClean="0">
                        <a:solidFill>
                          <a:srgbClr val="00B050"/>
                        </a:solidFill>
                        <a:latin typeface="Cambria Math" panose="02040503050406030204" pitchFamily="18" charset="0"/>
                        <a:ea typeface="Cambria Math" panose="02040503050406030204" pitchFamily="18" charset="0"/>
                      </a:rPr>
                      <m:t>↑</m:t>
                    </m:r>
                  </m:oMath>
                </a14:m>
                <a:endParaRPr lang="en-US" sz="1500" dirty="0">
                  <a:solidFill>
                    <a:srgbClr val="00B050"/>
                  </a:solidFill>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4B827297-A256-E1B4-ED2C-F93A1C8A7A88}"/>
                  </a:ext>
                </a:extLst>
              </p:cNvPr>
              <p:cNvSpPr txBox="1">
                <a:spLocks noRot="1" noChangeAspect="1" noMove="1" noResize="1" noEditPoints="1" noAdjustHandles="1" noChangeArrowheads="1" noChangeShapeType="1" noTextEdit="1"/>
              </p:cNvSpPr>
              <p:nvPr/>
            </p:nvSpPr>
            <p:spPr>
              <a:xfrm>
                <a:off x="10629175" y="2683972"/>
                <a:ext cx="1671496" cy="323165"/>
              </a:xfrm>
              <a:prstGeom prst="rect">
                <a:avLst/>
              </a:prstGeom>
              <a:blipFill>
                <a:blip r:embed="rId5"/>
                <a:stretch>
                  <a:fillRect l="-2273" t="-3846" b="-23077"/>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766BE602-EBEE-F93B-7165-841709BA404F}"/>
              </a:ext>
            </a:extLst>
          </p:cNvPr>
          <p:cNvCxnSpPr>
            <a:cxnSpLocks/>
          </p:cNvCxnSpPr>
          <p:nvPr/>
        </p:nvCxnSpPr>
        <p:spPr>
          <a:xfrm flipH="1">
            <a:off x="9791114" y="3007137"/>
            <a:ext cx="995084" cy="62324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7B89262-B1A2-B9E3-B194-59E485E4AD92}"/>
              </a:ext>
            </a:extLst>
          </p:cNvPr>
          <p:cNvSpPr txBox="1"/>
          <p:nvPr/>
        </p:nvSpPr>
        <p:spPr>
          <a:xfrm>
            <a:off x="4649416" y="985594"/>
            <a:ext cx="710451" cy="369332"/>
          </a:xfrm>
          <a:prstGeom prst="rect">
            <a:avLst/>
          </a:prstGeom>
          <a:noFill/>
        </p:spPr>
        <p:txBody>
          <a:bodyPr wrap="none" rtlCol="0">
            <a:spAutoFit/>
          </a:bodyPr>
          <a:lstStyle/>
          <a:p>
            <a:r>
              <a:rPr lang="en-US" dirty="0">
                <a:solidFill>
                  <a:srgbClr val="000000"/>
                </a:solidFill>
              </a:rPr>
              <a:t>Inner</a:t>
            </a:r>
          </a:p>
        </p:txBody>
      </p:sp>
      <p:sp>
        <p:nvSpPr>
          <p:cNvPr id="31" name="TextBox 30">
            <a:extLst>
              <a:ext uri="{FF2B5EF4-FFF2-40B4-BE49-F238E27FC236}">
                <a16:creationId xmlns:a16="http://schemas.microsoft.com/office/drawing/2014/main" id="{24C95A16-2FC2-D8C5-DDBA-ACE96E6FFDC5}"/>
              </a:ext>
            </a:extLst>
          </p:cNvPr>
          <p:cNvSpPr txBox="1"/>
          <p:nvPr/>
        </p:nvSpPr>
        <p:spPr>
          <a:xfrm>
            <a:off x="2792543" y="985594"/>
            <a:ext cx="761747" cy="369332"/>
          </a:xfrm>
          <a:prstGeom prst="rect">
            <a:avLst/>
          </a:prstGeom>
          <a:noFill/>
        </p:spPr>
        <p:txBody>
          <a:bodyPr wrap="none" rtlCol="0">
            <a:spAutoFit/>
          </a:bodyPr>
          <a:lstStyle/>
          <a:p>
            <a:r>
              <a:rPr lang="en-US" dirty="0">
                <a:solidFill>
                  <a:srgbClr val="000000"/>
                </a:solidFill>
              </a:rPr>
              <a:t>Outer</a:t>
            </a:r>
          </a:p>
        </p:txBody>
      </p:sp>
    </p:spTree>
    <p:extLst>
      <p:ext uri="{BB962C8B-B14F-4D97-AF65-F5344CB8AC3E}">
        <p14:creationId xmlns:p14="http://schemas.microsoft.com/office/powerpoint/2010/main" val="1594352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C7443B5-07C3-98CD-AD43-49A08A9AE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724" y="659757"/>
            <a:ext cx="9058551" cy="5943600"/>
          </a:xfrm>
          <a:prstGeom prst="rect">
            <a:avLst/>
          </a:prstGeom>
        </p:spPr>
      </p:pic>
      <p:sp>
        <p:nvSpPr>
          <p:cNvPr id="3" name="Title 2"/>
          <p:cNvSpPr>
            <a:spLocks noGrp="1"/>
          </p:cNvSpPr>
          <p:nvPr>
            <p:ph type="title"/>
          </p:nvPr>
        </p:nvSpPr>
        <p:spPr/>
        <p:txBody>
          <a:bodyPr/>
          <a:lstStyle/>
          <a:p>
            <a:pPr algn="ctr"/>
            <a:r>
              <a:rPr lang="en-US" dirty="0"/>
              <a:t>(-</a:t>
            </a:r>
            <a:r>
              <a:rPr lang="en-US" dirty="0" err="1"/>
              <a:t>VxB</a:t>
            </a:r>
            <a:r>
              <a:rPr lang="en-US" dirty="0"/>
              <a:t>)y – spatial distribution - MMS</a:t>
            </a:r>
            <a:endParaRPr lang="sv-SE" dirty="0"/>
          </a:p>
        </p:txBody>
      </p:sp>
      <p:pic>
        <p:nvPicPr>
          <p:cNvPr id="2" name="Picture 1">
            <a:extLst>
              <a:ext uri="{FF2B5EF4-FFF2-40B4-BE49-F238E27FC236}">
                <a16:creationId xmlns:a16="http://schemas.microsoft.com/office/drawing/2014/main" id="{9FAFA433-315E-0F0A-D83F-FFC135C46BF3}"/>
              </a:ext>
            </a:extLst>
          </p:cNvPr>
          <p:cNvPicPr>
            <a:picLocks noChangeAspect="1"/>
          </p:cNvPicPr>
          <p:nvPr/>
        </p:nvPicPr>
        <p:blipFill>
          <a:blip r:embed="rId3"/>
          <a:stretch>
            <a:fillRect/>
          </a:stretch>
        </p:blipFill>
        <p:spPr>
          <a:xfrm>
            <a:off x="76213" y="1695996"/>
            <a:ext cx="1490511" cy="2646612"/>
          </a:xfrm>
          <a:prstGeom prst="rect">
            <a:avLst/>
          </a:prstGeom>
        </p:spPr>
      </p:pic>
      <p:sp>
        <p:nvSpPr>
          <p:cNvPr id="4" name="TextBox 3">
            <a:extLst>
              <a:ext uri="{FF2B5EF4-FFF2-40B4-BE49-F238E27FC236}">
                <a16:creationId xmlns:a16="http://schemas.microsoft.com/office/drawing/2014/main" id="{F7F33143-0147-21E5-D2E5-CBAFAAA8127C}"/>
              </a:ext>
            </a:extLst>
          </p:cNvPr>
          <p:cNvSpPr txBox="1"/>
          <p:nvPr/>
        </p:nvSpPr>
        <p:spPr>
          <a:xfrm>
            <a:off x="0" y="1278919"/>
            <a:ext cx="1415772" cy="646331"/>
          </a:xfrm>
          <a:prstGeom prst="rect">
            <a:avLst/>
          </a:prstGeom>
          <a:noFill/>
        </p:spPr>
        <p:txBody>
          <a:bodyPr wrap="none" rtlCol="0">
            <a:spAutoFit/>
          </a:bodyPr>
          <a:lstStyle/>
          <a:p>
            <a:pPr algn="ctr"/>
            <a:r>
              <a:rPr lang="en-US" dirty="0">
                <a:solidFill>
                  <a:srgbClr val="000000"/>
                </a:solidFill>
              </a:rPr>
              <a:t>XY plane</a:t>
            </a:r>
          </a:p>
          <a:p>
            <a:pPr algn="ctr"/>
            <a:r>
              <a:rPr lang="en-US" dirty="0">
                <a:solidFill>
                  <a:srgbClr val="000000"/>
                </a:solidFill>
              </a:rPr>
              <a:t>Storm times</a:t>
            </a:r>
          </a:p>
        </p:txBody>
      </p:sp>
      <p:cxnSp>
        <p:nvCxnSpPr>
          <p:cNvPr id="6" name="Straight Arrow Connector 5">
            <a:extLst>
              <a:ext uri="{FF2B5EF4-FFF2-40B4-BE49-F238E27FC236}">
                <a16:creationId xmlns:a16="http://schemas.microsoft.com/office/drawing/2014/main" id="{BBC151C5-772C-B4CB-234C-F55F6F6CE6A4}"/>
              </a:ext>
            </a:extLst>
          </p:cNvPr>
          <p:cNvCxnSpPr>
            <a:cxnSpLocks/>
            <a:stCxn id="8" idx="7"/>
          </p:cNvCxnSpPr>
          <p:nvPr/>
        </p:nvCxnSpPr>
        <p:spPr>
          <a:xfrm flipV="1">
            <a:off x="540469" y="1278919"/>
            <a:ext cx="1938036" cy="114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EBCF835-CE83-445A-B166-162680D5DEBB}"/>
              </a:ext>
            </a:extLst>
          </p:cNvPr>
          <p:cNvSpPr/>
          <p:nvPr/>
        </p:nvSpPr>
        <p:spPr>
          <a:xfrm>
            <a:off x="336884" y="2382253"/>
            <a:ext cx="238515" cy="27672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EEAC6CF-BD19-37E7-EF4B-776ECB15739D}"/>
              </a:ext>
            </a:extLst>
          </p:cNvPr>
          <p:cNvCxnSpPr>
            <a:cxnSpLocks/>
          </p:cNvCxnSpPr>
          <p:nvPr/>
        </p:nvCxnSpPr>
        <p:spPr>
          <a:xfrm flipV="1">
            <a:off x="4341144" y="978466"/>
            <a:ext cx="0" cy="4447776"/>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60E92B-05DB-9B24-754B-0B875728E4FA}"/>
              </a:ext>
            </a:extLst>
          </p:cNvPr>
          <p:cNvCxnSpPr>
            <a:cxnSpLocks/>
          </p:cNvCxnSpPr>
          <p:nvPr/>
        </p:nvCxnSpPr>
        <p:spPr>
          <a:xfrm flipV="1">
            <a:off x="8873897" y="978466"/>
            <a:ext cx="0" cy="4447776"/>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EB6B90-D775-14CA-9BCB-D415BEBB6D58}"/>
              </a:ext>
            </a:extLst>
          </p:cNvPr>
          <p:cNvSpPr txBox="1"/>
          <p:nvPr/>
        </p:nvSpPr>
        <p:spPr>
          <a:xfrm>
            <a:off x="0" y="6305968"/>
            <a:ext cx="5396029" cy="307777"/>
          </a:xfrm>
          <a:prstGeom prst="rect">
            <a:avLst/>
          </a:prstGeom>
          <a:noFill/>
        </p:spPr>
        <p:txBody>
          <a:bodyPr wrap="none" rtlCol="0">
            <a:spAutoFit/>
          </a:bodyPr>
          <a:lstStyle/>
          <a:p>
            <a:r>
              <a:rPr lang="en-US" sz="1400" dirty="0">
                <a:solidFill>
                  <a:srgbClr val="000000"/>
                </a:solidFill>
              </a:rPr>
              <a:t>Reminder: </a:t>
            </a:r>
            <a:r>
              <a:rPr lang="en-US" sz="1400" dirty="0">
                <a:solidFill>
                  <a:srgbClr val="FF0000"/>
                </a:solidFill>
              </a:rPr>
              <a:t>main </a:t>
            </a:r>
            <a:r>
              <a:rPr lang="en-US" sz="1400" dirty="0">
                <a:solidFill>
                  <a:srgbClr val="000000"/>
                </a:solidFill>
              </a:rPr>
              <a:t>had 6097-10s points even when ”flexible” criteria</a:t>
            </a:r>
          </a:p>
        </p:txBody>
      </p:sp>
      <p:cxnSp>
        <p:nvCxnSpPr>
          <p:cNvPr id="17" name="Straight Arrow Connector 16">
            <a:extLst>
              <a:ext uri="{FF2B5EF4-FFF2-40B4-BE49-F238E27FC236}">
                <a16:creationId xmlns:a16="http://schemas.microsoft.com/office/drawing/2014/main" id="{0689EDC7-31AD-2D65-69A6-FDFB52E4F0F5}"/>
              </a:ext>
            </a:extLst>
          </p:cNvPr>
          <p:cNvCxnSpPr>
            <a:cxnSpLocks/>
            <a:stCxn id="8" idx="5"/>
          </p:cNvCxnSpPr>
          <p:nvPr/>
        </p:nvCxnSpPr>
        <p:spPr>
          <a:xfrm>
            <a:off x="540469" y="2618453"/>
            <a:ext cx="1938036" cy="810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07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a:t>Bz</a:t>
            </a:r>
            <a:r>
              <a:rPr lang="en-US" dirty="0"/>
              <a:t> – spatial distribution - </a:t>
            </a:r>
            <a:r>
              <a:rPr lang="en-US" dirty="0" err="1"/>
              <a:t>Geotail</a:t>
            </a:r>
            <a:endParaRPr lang="sv-SE" dirty="0"/>
          </a:p>
        </p:txBody>
      </p:sp>
      <p:pic>
        <p:nvPicPr>
          <p:cNvPr id="4" name="Picture 3">
            <a:extLst>
              <a:ext uri="{FF2B5EF4-FFF2-40B4-BE49-F238E27FC236}">
                <a16:creationId xmlns:a16="http://schemas.microsoft.com/office/drawing/2014/main" id="{79020A52-11B7-BAA0-F5C5-F30D50721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624" y="658368"/>
            <a:ext cx="8978387" cy="5943600"/>
          </a:xfrm>
          <a:prstGeom prst="rect">
            <a:avLst/>
          </a:prstGeom>
        </p:spPr>
      </p:pic>
      <p:sp>
        <p:nvSpPr>
          <p:cNvPr id="2" name="Rectangle 1">
            <a:extLst>
              <a:ext uri="{FF2B5EF4-FFF2-40B4-BE49-F238E27FC236}">
                <a16:creationId xmlns:a16="http://schemas.microsoft.com/office/drawing/2014/main" id="{31C0FF73-4649-C370-3C95-D8282B0D2CEB}"/>
              </a:ext>
            </a:extLst>
          </p:cNvPr>
          <p:cNvSpPr/>
          <p:nvPr/>
        </p:nvSpPr>
        <p:spPr>
          <a:xfrm>
            <a:off x="2250522" y="1226916"/>
            <a:ext cx="3657600" cy="9989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79BE8C-BAEE-D1F5-B43A-1A13DB04FC36}"/>
              </a:ext>
            </a:extLst>
          </p:cNvPr>
          <p:cNvSpPr/>
          <p:nvPr/>
        </p:nvSpPr>
        <p:spPr>
          <a:xfrm>
            <a:off x="6782416" y="1226916"/>
            <a:ext cx="3657600" cy="9989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9DD3D21-DFF5-88A5-468C-F36CD3519E06}"/>
              </a:ext>
            </a:extLst>
          </p:cNvPr>
          <p:cNvCxnSpPr>
            <a:cxnSpLocks/>
          </p:cNvCxnSpPr>
          <p:nvPr/>
        </p:nvCxnSpPr>
        <p:spPr>
          <a:xfrm flipV="1">
            <a:off x="4257636" y="967516"/>
            <a:ext cx="0" cy="4447776"/>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9CE23B-2D3B-6CB9-9F0B-838CFD5C1050}"/>
              </a:ext>
            </a:extLst>
          </p:cNvPr>
          <p:cNvCxnSpPr>
            <a:cxnSpLocks/>
          </p:cNvCxnSpPr>
          <p:nvPr/>
        </p:nvCxnSpPr>
        <p:spPr>
          <a:xfrm flipV="1">
            <a:off x="8784914" y="972991"/>
            <a:ext cx="0" cy="4447776"/>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C1F4EC-A0DD-8D1B-68A5-A544F1D4B2A4}"/>
              </a:ext>
            </a:extLst>
          </p:cNvPr>
          <p:cNvSpPr txBox="1"/>
          <p:nvPr/>
        </p:nvSpPr>
        <p:spPr>
          <a:xfrm>
            <a:off x="238105" y="1403640"/>
            <a:ext cx="1662815" cy="1231106"/>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rgbClr val="000000"/>
                </a:solidFill>
              </a:rPr>
              <a:t>Storm </a:t>
            </a:r>
            <a:r>
              <a:rPr lang="en-US" sz="1500" dirty="0" err="1">
                <a:solidFill>
                  <a:srgbClr val="000000"/>
                </a:solidFill>
              </a:rPr>
              <a:t>Bz</a:t>
            </a:r>
            <a:r>
              <a:rPr lang="en-US" sz="1500" dirty="0">
                <a:solidFill>
                  <a:srgbClr val="000000"/>
                </a:solidFill>
              </a:rPr>
              <a:t> elevated throughout the tail</a:t>
            </a:r>
            <a:endParaRPr lang="en-US" sz="1400" dirty="0">
              <a:solidFill>
                <a:srgbClr val="000000"/>
              </a:solidFill>
            </a:endParaRPr>
          </a:p>
          <a:p>
            <a:endParaRPr lang="en-US" sz="1400" dirty="0">
              <a:solidFill>
                <a:srgbClr val="000000"/>
              </a:solidFill>
            </a:endParaRPr>
          </a:p>
        </p:txBody>
      </p:sp>
      <p:cxnSp>
        <p:nvCxnSpPr>
          <p:cNvPr id="9" name="Straight Arrow Connector 8">
            <a:extLst>
              <a:ext uri="{FF2B5EF4-FFF2-40B4-BE49-F238E27FC236}">
                <a16:creationId xmlns:a16="http://schemas.microsoft.com/office/drawing/2014/main" id="{DB1D4C4F-ECE5-3E40-504F-CEE44D09617D}"/>
              </a:ext>
            </a:extLst>
          </p:cNvPr>
          <p:cNvCxnSpPr>
            <a:cxnSpLocks/>
          </p:cNvCxnSpPr>
          <p:nvPr/>
        </p:nvCxnSpPr>
        <p:spPr>
          <a:xfrm>
            <a:off x="1563624" y="1969477"/>
            <a:ext cx="2609791" cy="165295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6E49F3-1852-C2A8-8F2F-4607BAE5EAFC}"/>
              </a:ext>
            </a:extLst>
          </p:cNvPr>
          <p:cNvSpPr txBox="1"/>
          <p:nvPr/>
        </p:nvSpPr>
        <p:spPr>
          <a:xfrm>
            <a:off x="4649416" y="985594"/>
            <a:ext cx="710451" cy="369332"/>
          </a:xfrm>
          <a:prstGeom prst="rect">
            <a:avLst/>
          </a:prstGeom>
          <a:noFill/>
        </p:spPr>
        <p:txBody>
          <a:bodyPr wrap="none" rtlCol="0">
            <a:spAutoFit/>
          </a:bodyPr>
          <a:lstStyle/>
          <a:p>
            <a:r>
              <a:rPr lang="en-US" dirty="0">
                <a:solidFill>
                  <a:srgbClr val="000000"/>
                </a:solidFill>
              </a:rPr>
              <a:t>Inner</a:t>
            </a:r>
          </a:p>
        </p:txBody>
      </p:sp>
      <p:sp>
        <p:nvSpPr>
          <p:cNvPr id="15" name="TextBox 14">
            <a:extLst>
              <a:ext uri="{FF2B5EF4-FFF2-40B4-BE49-F238E27FC236}">
                <a16:creationId xmlns:a16="http://schemas.microsoft.com/office/drawing/2014/main" id="{886050DA-7783-999E-A943-DD0AD8BEB934}"/>
              </a:ext>
            </a:extLst>
          </p:cNvPr>
          <p:cNvSpPr txBox="1"/>
          <p:nvPr/>
        </p:nvSpPr>
        <p:spPr>
          <a:xfrm>
            <a:off x="2792543" y="985594"/>
            <a:ext cx="761747" cy="369332"/>
          </a:xfrm>
          <a:prstGeom prst="rect">
            <a:avLst/>
          </a:prstGeom>
          <a:noFill/>
        </p:spPr>
        <p:txBody>
          <a:bodyPr wrap="none" rtlCol="0">
            <a:spAutoFit/>
          </a:bodyPr>
          <a:lstStyle/>
          <a:p>
            <a:r>
              <a:rPr lang="en-US" dirty="0">
                <a:solidFill>
                  <a:srgbClr val="000000"/>
                </a:solidFill>
              </a:rPr>
              <a:t>Outer</a:t>
            </a:r>
          </a:p>
        </p:txBody>
      </p:sp>
    </p:spTree>
    <p:extLst>
      <p:ext uri="{BB962C8B-B14F-4D97-AF65-F5344CB8AC3E}">
        <p14:creationId xmlns:p14="http://schemas.microsoft.com/office/powerpoint/2010/main" val="34554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3AC980-4278-7389-6639-A0EE2358A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272" y="669095"/>
            <a:ext cx="9081455" cy="5943600"/>
          </a:xfrm>
          <a:prstGeom prst="rect">
            <a:avLst/>
          </a:prstGeom>
        </p:spPr>
      </p:pic>
      <p:sp>
        <p:nvSpPr>
          <p:cNvPr id="3" name="Title 2"/>
          <p:cNvSpPr>
            <a:spLocks noGrp="1"/>
          </p:cNvSpPr>
          <p:nvPr>
            <p:ph type="title"/>
          </p:nvPr>
        </p:nvSpPr>
        <p:spPr/>
        <p:txBody>
          <a:bodyPr/>
          <a:lstStyle/>
          <a:p>
            <a:pPr algn="ctr"/>
            <a:r>
              <a:rPr lang="en-US" dirty="0" err="1"/>
              <a:t>V⊥x</a:t>
            </a:r>
            <a:r>
              <a:rPr lang="en-US" dirty="0"/>
              <a:t> – spatial distribution - </a:t>
            </a:r>
            <a:r>
              <a:rPr lang="en-US" dirty="0" err="1"/>
              <a:t>Geotail</a:t>
            </a:r>
            <a:endParaRPr lang="sv-SE" dirty="0"/>
          </a:p>
        </p:txBody>
      </p:sp>
      <p:sp>
        <p:nvSpPr>
          <p:cNvPr id="4" name="Rectangle 3">
            <a:extLst>
              <a:ext uri="{FF2B5EF4-FFF2-40B4-BE49-F238E27FC236}">
                <a16:creationId xmlns:a16="http://schemas.microsoft.com/office/drawing/2014/main" id="{0A628FD9-C88E-5A01-5C5E-488AD242E2DB}"/>
              </a:ext>
            </a:extLst>
          </p:cNvPr>
          <p:cNvSpPr/>
          <p:nvPr/>
        </p:nvSpPr>
        <p:spPr>
          <a:xfrm>
            <a:off x="2310063" y="1058778"/>
            <a:ext cx="3657600" cy="8527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10B3DD-0BDC-0D73-31F3-E8471A25BEA4}"/>
              </a:ext>
            </a:extLst>
          </p:cNvPr>
          <p:cNvSpPr/>
          <p:nvPr/>
        </p:nvSpPr>
        <p:spPr>
          <a:xfrm>
            <a:off x="6829927" y="1051071"/>
            <a:ext cx="3657600" cy="8527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356D586-3847-1E28-7225-8E1D6EA150E9}"/>
              </a:ext>
            </a:extLst>
          </p:cNvPr>
          <p:cNvCxnSpPr>
            <a:cxnSpLocks/>
          </p:cNvCxnSpPr>
          <p:nvPr/>
        </p:nvCxnSpPr>
        <p:spPr>
          <a:xfrm flipV="1">
            <a:off x="4355432" y="978466"/>
            <a:ext cx="0" cy="4447776"/>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9FB92EE-0143-5B2B-F3CA-CCE4543538FA}"/>
              </a:ext>
            </a:extLst>
          </p:cNvPr>
          <p:cNvCxnSpPr>
            <a:cxnSpLocks/>
          </p:cNvCxnSpPr>
          <p:nvPr/>
        </p:nvCxnSpPr>
        <p:spPr>
          <a:xfrm flipV="1">
            <a:off x="8881041" y="978466"/>
            <a:ext cx="0" cy="4447776"/>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44497D-3675-CE10-F9E5-35FEAAFFA7BA}"/>
              </a:ext>
            </a:extLst>
          </p:cNvPr>
          <p:cNvSpPr txBox="1"/>
          <p:nvPr/>
        </p:nvSpPr>
        <p:spPr>
          <a:xfrm>
            <a:off x="218123" y="4785363"/>
            <a:ext cx="1662815" cy="784830"/>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rgbClr val="000000"/>
                </a:solidFill>
              </a:rPr>
              <a:t>Median </a:t>
            </a:r>
            <a:r>
              <a:rPr lang="en-US" sz="1500" dirty="0" err="1">
                <a:solidFill>
                  <a:srgbClr val="000000"/>
                </a:solidFill>
              </a:rPr>
              <a:t>V⊥x</a:t>
            </a:r>
            <a:r>
              <a:rPr lang="en-US" sz="1500" dirty="0">
                <a:solidFill>
                  <a:srgbClr val="000000"/>
                </a:solidFill>
              </a:rPr>
              <a:t> relatively constant</a:t>
            </a:r>
          </a:p>
        </p:txBody>
      </p:sp>
      <p:sp>
        <p:nvSpPr>
          <p:cNvPr id="15" name="TextBox 14">
            <a:extLst>
              <a:ext uri="{FF2B5EF4-FFF2-40B4-BE49-F238E27FC236}">
                <a16:creationId xmlns:a16="http://schemas.microsoft.com/office/drawing/2014/main" id="{A06B7651-AE16-24D2-C9B8-BA57A42C5990}"/>
              </a:ext>
            </a:extLst>
          </p:cNvPr>
          <p:cNvSpPr txBox="1"/>
          <p:nvPr/>
        </p:nvSpPr>
        <p:spPr>
          <a:xfrm>
            <a:off x="216116" y="1609981"/>
            <a:ext cx="1662815" cy="784830"/>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rgbClr val="000000"/>
                </a:solidFill>
              </a:rPr>
              <a:t>75%V⊥x slightly enhanced </a:t>
            </a:r>
          </a:p>
        </p:txBody>
      </p:sp>
      <p:cxnSp>
        <p:nvCxnSpPr>
          <p:cNvPr id="16" name="Straight Arrow Connector 15">
            <a:extLst>
              <a:ext uri="{FF2B5EF4-FFF2-40B4-BE49-F238E27FC236}">
                <a16:creationId xmlns:a16="http://schemas.microsoft.com/office/drawing/2014/main" id="{91AE1895-F044-DDAB-AE24-0BF407DAAB42}"/>
              </a:ext>
            </a:extLst>
          </p:cNvPr>
          <p:cNvCxnSpPr>
            <a:cxnSpLocks/>
          </p:cNvCxnSpPr>
          <p:nvPr/>
        </p:nvCxnSpPr>
        <p:spPr>
          <a:xfrm>
            <a:off x="1563624" y="1969477"/>
            <a:ext cx="1033661" cy="17060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D48F51-C13C-F399-0F7E-4FF9CB136F5C}"/>
              </a:ext>
            </a:extLst>
          </p:cNvPr>
          <p:cNvCxnSpPr>
            <a:cxnSpLocks/>
            <a:stCxn id="14" idx="3"/>
          </p:cNvCxnSpPr>
          <p:nvPr/>
        </p:nvCxnSpPr>
        <p:spPr>
          <a:xfrm flipV="1">
            <a:off x="1880938" y="4946520"/>
            <a:ext cx="1190508" cy="231258"/>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613DA3-9B81-A1BB-2FD8-ECE744B52F0A}"/>
              </a:ext>
            </a:extLst>
          </p:cNvPr>
          <p:cNvSpPr txBox="1"/>
          <p:nvPr/>
        </p:nvSpPr>
        <p:spPr>
          <a:xfrm>
            <a:off x="4649416" y="985594"/>
            <a:ext cx="710451" cy="369332"/>
          </a:xfrm>
          <a:prstGeom prst="rect">
            <a:avLst/>
          </a:prstGeom>
          <a:noFill/>
        </p:spPr>
        <p:txBody>
          <a:bodyPr wrap="none" rtlCol="0">
            <a:spAutoFit/>
          </a:bodyPr>
          <a:lstStyle/>
          <a:p>
            <a:r>
              <a:rPr lang="en-US" dirty="0">
                <a:solidFill>
                  <a:srgbClr val="000000"/>
                </a:solidFill>
              </a:rPr>
              <a:t>Inner</a:t>
            </a:r>
          </a:p>
        </p:txBody>
      </p:sp>
      <p:sp>
        <p:nvSpPr>
          <p:cNvPr id="28" name="TextBox 27">
            <a:extLst>
              <a:ext uri="{FF2B5EF4-FFF2-40B4-BE49-F238E27FC236}">
                <a16:creationId xmlns:a16="http://schemas.microsoft.com/office/drawing/2014/main" id="{CEF5BC9E-8FE5-1C28-ED8C-91DC47911244}"/>
              </a:ext>
            </a:extLst>
          </p:cNvPr>
          <p:cNvSpPr txBox="1"/>
          <p:nvPr/>
        </p:nvSpPr>
        <p:spPr>
          <a:xfrm>
            <a:off x="2792543" y="985594"/>
            <a:ext cx="761747" cy="369332"/>
          </a:xfrm>
          <a:prstGeom prst="rect">
            <a:avLst/>
          </a:prstGeom>
          <a:noFill/>
        </p:spPr>
        <p:txBody>
          <a:bodyPr wrap="none" rtlCol="0">
            <a:spAutoFit/>
          </a:bodyPr>
          <a:lstStyle/>
          <a:p>
            <a:r>
              <a:rPr lang="en-US" dirty="0">
                <a:solidFill>
                  <a:srgbClr val="000000"/>
                </a:solidFill>
              </a:rPr>
              <a:t>Outer</a:t>
            </a:r>
          </a:p>
        </p:txBody>
      </p:sp>
    </p:spTree>
    <p:extLst>
      <p:ext uri="{BB962C8B-B14F-4D97-AF65-F5344CB8AC3E}">
        <p14:creationId xmlns:p14="http://schemas.microsoft.com/office/powerpoint/2010/main" val="24276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589B-7040-370B-61D2-7D401F2D1FA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04804-CD39-5E49-4E45-F5590B35AFC3}"/>
              </a:ext>
            </a:extLst>
          </p:cNvPr>
          <p:cNvSpPr>
            <a:spLocks noGrp="1"/>
          </p:cNvSpPr>
          <p:nvPr>
            <p:ph idx="1"/>
          </p:nvPr>
        </p:nvSpPr>
        <p:spPr>
          <a:xfrm>
            <a:off x="420914" y="-1"/>
            <a:ext cx="11196286" cy="6653719"/>
          </a:xfrm>
        </p:spPr>
        <p:txBody>
          <a:bodyPr anchor="ctr">
            <a:normAutofit/>
          </a:bodyPr>
          <a:lstStyle/>
          <a:p>
            <a:pPr marL="0" indent="0" algn="ctr">
              <a:buNone/>
            </a:pPr>
            <a:r>
              <a:rPr lang="en-US" sz="3600" dirty="0"/>
              <a:t>Take a step Further</a:t>
            </a:r>
          </a:p>
        </p:txBody>
      </p:sp>
      <p:sp>
        <p:nvSpPr>
          <p:cNvPr id="3" name="TextBox 2">
            <a:extLst>
              <a:ext uri="{FF2B5EF4-FFF2-40B4-BE49-F238E27FC236}">
                <a16:creationId xmlns:a16="http://schemas.microsoft.com/office/drawing/2014/main" id="{7CCD3B83-D860-CCEB-A8D2-16DD96DFA778}"/>
              </a:ext>
            </a:extLst>
          </p:cNvPr>
          <p:cNvSpPr txBox="1"/>
          <p:nvPr/>
        </p:nvSpPr>
        <p:spPr>
          <a:xfrm>
            <a:off x="3502982" y="4235115"/>
            <a:ext cx="5455340" cy="923330"/>
          </a:xfrm>
          <a:prstGeom prst="rect">
            <a:avLst/>
          </a:prstGeom>
          <a:noFill/>
        </p:spPr>
        <p:txBody>
          <a:bodyPr wrap="none" rtlCol="0">
            <a:spAutoFit/>
          </a:bodyPr>
          <a:lstStyle/>
          <a:p>
            <a:pPr marL="342900" indent="-342900">
              <a:buAutoNum type="arabicParenR"/>
            </a:pPr>
            <a:r>
              <a:rPr lang="en-US" dirty="0">
                <a:solidFill>
                  <a:srgbClr val="000000"/>
                </a:solidFill>
              </a:rPr>
              <a:t>Evaluate the distribution in X and radial distance</a:t>
            </a:r>
          </a:p>
          <a:p>
            <a:endParaRPr lang="en-US" dirty="0">
              <a:solidFill>
                <a:srgbClr val="000000"/>
              </a:solidFill>
            </a:endParaRPr>
          </a:p>
          <a:p>
            <a:r>
              <a:rPr lang="en-US" dirty="0">
                <a:solidFill>
                  <a:srgbClr val="000000"/>
                </a:solidFill>
              </a:rPr>
              <a:t>2) Investigate the 2D variability in XY GSM plane</a:t>
            </a:r>
          </a:p>
        </p:txBody>
      </p:sp>
    </p:spTree>
    <p:extLst>
      <p:ext uri="{BB962C8B-B14F-4D97-AF65-F5344CB8AC3E}">
        <p14:creationId xmlns:p14="http://schemas.microsoft.com/office/powerpoint/2010/main" val="110432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t>
            </a:r>
            <a:r>
              <a:rPr lang="en-US" dirty="0" err="1"/>
              <a:t>VxB</a:t>
            </a:r>
            <a:r>
              <a:rPr lang="en-US" dirty="0"/>
              <a:t>)y &amp; median flow - XY - </a:t>
            </a:r>
            <a:r>
              <a:rPr lang="en-US" dirty="0" err="1"/>
              <a:t>Geotail</a:t>
            </a:r>
            <a:endParaRPr lang="sv-SE" dirty="0"/>
          </a:p>
        </p:txBody>
      </p:sp>
      <p:sp>
        <p:nvSpPr>
          <p:cNvPr id="6" name="TextBox 5">
            <a:extLst>
              <a:ext uri="{FF2B5EF4-FFF2-40B4-BE49-F238E27FC236}">
                <a16:creationId xmlns:a16="http://schemas.microsoft.com/office/drawing/2014/main" id="{9A2DD095-D228-696B-F6B9-F2184D5D429E}"/>
              </a:ext>
            </a:extLst>
          </p:cNvPr>
          <p:cNvSpPr txBox="1"/>
          <p:nvPr/>
        </p:nvSpPr>
        <p:spPr>
          <a:xfrm>
            <a:off x="0" y="4620127"/>
            <a:ext cx="774571" cy="369332"/>
          </a:xfrm>
          <a:prstGeom prst="rect">
            <a:avLst/>
          </a:prstGeom>
          <a:noFill/>
        </p:spPr>
        <p:txBody>
          <a:bodyPr wrap="none" rtlCol="0">
            <a:spAutoFit/>
          </a:bodyPr>
          <a:lstStyle/>
          <a:p>
            <a:r>
              <a:rPr lang="en-US" dirty="0">
                <a:solidFill>
                  <a:srgbClr val="000000"/>
                </a:solidFill>
              </a:rPr>
              <a:t>Dawn</a:t>
            </a:r>
          </a:p>
        </p:txBody>
      </p:sp>
      <p:sp>
        <p:nvSpPr>
          <p:cNvPr id="7" name="TextBox 6">
            <a:extLst>
              <a:ext uri="{FF2B5EF4-FFF2-40B4-BE49-F238E27FC236}">
                <a16:creationId xmlns:a16="http://schemas.microsoft.com/office/drawing/2014/main" id="{7528C888-4CBC-4958-306B-3A229E892119}"/>
              </a:ext>
            </a:extLst>
          </p:cNvPr>
          <p:cNvSpPr txBox="1"/>
          <p:nvPr/>
        </p:nvSpPr>
        <p:spPr>
          <a:xfrm>
            <a:off x="68912" y="2162878"/>
            <a:ext cx="710451" cy="369332"/>
          </a:xfrm>
          <a:prstGeom prst="rect">
            <a:avLst/>
          </a:prstGeom>
          <a:noFill/>
        </p:spPr>
        <p:txBody>
          <a:bodyPr wrap="none" rtlCol="0">
            <a:spAutoFit/>
          </a:bodyPr>
          <a:lstStyle/>
          <a:p>
            <a:r>
              <a:rPr lang="en-US" dirty="0">
                <a:solidFill>
                  <a:srgbClr val="000000"/>
                </a:solidFill>
              </a:rPr>
              <a:t>Dusk</a:t>
            </a:r>
          </a:p>
        </p:txBody>
      </p:sp>
      <p:sp>
        <p:nvSpPr>
          <p:cNvPr id="8" name="TextBox 7">
            <a:extLst>
              <a:ext uri="{FF2B5EF4-FFF2-40B4-BE49-F238E27FC236}">
                <a16:creationId xmlns:a16="http://schemas.microsoft.com/office/drawing/2014/main" id="{F849F7E4-1025-09E6-1E23-1CD3FD357FE7}"/>
              </a:ext>
            </a:extLst>
          </p:cNvPr>
          <p:cNvSpPr txBox="1"/>
          <p:nvPr/>
        </p:nvSpPr>
        <p:spPr>
          <a:xfrm>
            <a:off x="3217174" y="6250624"/>
            <a:ext cx="710451" cy="369332"/>
          </a:xfrm>
          <a:prstGeom prst="rect">
            <a:avLst/>
          </a:prstGeom>
          <a:noFill/>
        </p:spPr>
        <p:txBody>
          <a:bodyPr wrap="none" rtlCol="0">
            <a:spAutoFit/>
          </a:bodyPr>
          <a:lstStyle/>
          <a:p>
            <a:r>
              <a:rPr lang="en-US" dirty="0">
                <a:solidFill>
                  <a:srgbClr val="000000"/>
                </a:solidFill>
              </a:rPr>
              <a:t>Inner</a:t>
            </a:r>
          </a:p>
        </p:txBody>
      </p:sp>
      <p:sp>
        <p:nvSpPr>
          <p:cNvPr id="9" name="TextBox 8">
            <a:extLst>
              <a:ext uri="{FF2B5EF4-FFF2-40B4-BE49-F238E27FC236}">
                <a16:creationId xmlns:a16="http://schemas.microsoft.com/office/drawing/2014/main" id="{ABB89DD9-AF10-03B1-76EB-48F0532332BE}"/>
              </a:ext>
            </a:extLst>
          </p:cNvPr>
          <p:cNvSpPr txBox="1"/>
          <p:nvPr/>
        </p:nvSpPr>
        <p:spPr>
          <a:xfrm>
            <a:off x="1360301" y="6250624"/>
            <a:ext cx="761747" cy="369332"/>
          </a:xfrm>
          <a:prstGeom prst="rect">
            <a:avLst/>
          </a:prstGeom>
          <a:noFill/>
        </p:spPr>
        <p:txBody>
          <a:bodyPr wrap="none" rtlCol="0">
            <a:spAutoFit/>
          </a:bodyPr>
          <a:lstStyle/>
          <a:p>
            <a:r>
              <a:rPr lang="en-US" dirty="0">
                <a:solidFill>
                  <a:srgbClr val="000000"/>
                </a:solidFill>
              </a:rPr>
              <a:t>Outer</a:t>
            </a:r>
          </a:p>
        </p:txBody>
      </p:sp>
      <p:sp>
        <p:nvSpPr>
          <p:cNvPr id="10" name="TextBox 9">
            <a:extLst>
              <a:ext uri="{FF2B5EF4-FFF2-40B4-BE49-F238E27FC236}">
                <a16:creationId xmlns:a16="http://schemas.microsoft.com/office/drawing/2014/main" id="{2157F75A-2FC2-B198-49A7-C5432EA843C7}"/>
              </a:ext>
            </a:extLst>
          </p:cNvPr>
          <p:cNvSpPr txBox="1"/>
          <p:nvPr/>
        </p:nvSpPr>
        <p:spPr>
          <a:xfrm>
            <a:off x="8608150" y="6385151"/>
            <a:ext cx="3592650" cy="276999"/>
          </a:xfrm>
          <a:prstGeom prst="rect">
            <a:avLst/>
          </a:prstGeom>
          <a:noFill/>
        </p:spPr>
        <p:txBody>
          <a:bodyPr wrap="none" rtlCol="0">
            <a:spAutoFit/>
          </a:bodyPr>
          <a:lstStyle/>
          <a:p>
            <a:r>
              <a:rPr lang="en-US" sz="1200" dirty="0">
                <a:solidFill>
                  <a:srgbClr val="000000"/>
                </a:solidFill>
              </a:rPr>
              <a:t>Median flows – Similar Quiet time to Nagai+ 2023 </a:t>
            </a:r>
          </a:p>
        </p:txBody>
      </p:sp>
      <p:pic>
        <p:nvPicPr>
          <p:cNvPr id="12" name="Picture 11">
            <a:extLst>
              <a:ext uri="{FF2B5EF4-FFF2-40B4-BE49-F238E27FC236}">
                <a16:creationId xmlns:a16="http://schemas.microsoft.com/office/drawing/2014/main" id="{D08A5415-4E57-F7B8-5CB5-549BCD70B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 y="862208"/>
            <a:ext cx="11353800" cy="5449824"/>
          </a:xfrm>
          <a:prstGeom prst="rect">
            <a:avLst/>
          </a:prstGeom>
        </p:spPr>
      </p:pic>
      <p:sp>
        <p:nvSpPr>
          <p:cNvPr id="13" name="Rectangle 12">
            <a:extLst>
              <a:ext uri="{FF2B5EF4-FFF2-40B4-BE49-F238E27FC236}">
                <a16:creationId xmlns:a16="http://schemas.microsoft.com/office/drawing/2014/main" id="{5246E66D-B087-72E1-8330-34833C6337DC}"/>
              </a:ext>
            </a:extLst>
          </p:cNvPr>
          <p:cNvSpPr/>
          <p:nvPr/>
        </p:nvSpPr>
        <p:spPr>
          <a:xfrm>
            <a:off x="9080938" y="1100213"/>
            <a:ext cx="2112579" cy="2408097"/>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2FD5DE-7129-4FCE-8CF9-1B27793643D4}"/>
              </a:ext>
            </a:extLst>
          </p:cNvPr>
          <p:cNvSpPr/>
          <p:nvPr/>
        </p:nvSpPr>
        <p:spPr>
          <a:xfrm>
            <a:off x="8326107" y="4729882"/>
            <a:ext cx="2778261" cy="1210429"/>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F838A89-B640-CB8B-8C3B-19CA49E0609C}"/>
              </a:ext>
            </a:extLst>
          </p:cNvPr>
          <p:cNvSpPr txBox="1"/>
          <p:nvPr/>
        </p:nvSpPr>
        <p:spPr>
          <a:xfrm>
            <a:off x="1360301" y="651753"/>
            <a:ext cx="4411849" cy="369332"/>
          </a:xfrm>
          <a:prstGeom prst="rect">
            <a:avLst/>
          </a:prstGeom>
          <a:noFill/>
        </p:spPr>
        <p:txBody>
          <a:bodyPr wrap="none" rtlCol="0">
            <a:spAutoFit/>
          </a:bodyPr>
          <a:lstStyle/>
          <a:p>
            <a:r>
              <a:rPr lang="en-US" dirty="0">
                <a:solidFill>
                  <a:srgbClr val="000000"/>
                </a:solidFill>
                <a:sym typeface="Wingdings" pitchFamily="2" charset="2"/>
              </a:rPr>
              <a:t> Arrows () showing median plasma flow</a:t>
            </a:r>
            <a:endParaRPr lang="en-US" dirty="0">
              <a:solidFill>
                <a:srgbClr val="000000"/>
              </a:solidFill>
            </a:endParaRPr>
          </a:p>
        </p:txBody>
      </p:sp>
    </p:spTree>
    <p:extLst>
      <p:ext uri="{BB962C8B-B14F-4D97-AF65-F5344CB8AC3E}">
        <p14:creationId xmlns:p14="http://schemas.microsoft.com/office/powerpoint/2010/main" val="177625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l-GR" dirty="0"/>
              <a:t>Δ</a:t>
            </a:r>
            <a:r>
              <a:rPr lang="en-US" dirty="0" err="1"/>
              <a:t>Bz</a:t>
            </a:r>
            <a:r>
              <a:rPr lang="en-US" dirty="0"/>
              <a:t> - XY - </a:t>
            </a:r>
            <a:r>
              <a:rPr lang="en-US" dirty="0" err="1"/>
              <a:t>Geotail</a:t>
            </a:r>
            <a:endParaRPr lang="sv-SE" dirty="0"/>
          </a:p>
        </p:txBody>
      </p:sp>
      <p:pic>
        <p:nvPicPr>
          <p:cNvPr id="5" name="Picture 4">
            <a:extLst>
              <a:ext uri="{FF2B5EF4-FFF2-40B4-BE49-F238E27FC236}">
                <a16:creationId xmlns:a16="http://schemas.microsoft.com/office/drawing/2014/main" id="{BC190312-5AAE-D8EB-3F6E-7591EE41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 y="859536"/>
            <a:ext cx="11353800" cy="5449824"/>
          </a:xfrm>
          <a:prstGeom prst="rect">
            <a:avLst/>
          </a:prstGeom>
        </p:spPr>
      </p:pic>
      <p:sp>
        <p:nvSpPr>
          <p:cNvPr id="7" name="TextBox 6">
            <a:extLst>
              <a:ext uri="{FF2B5EF4-FFF2-40B4-BE49-F238E27FC236}">
                <a16:creationId xmlns:a16="http://schemas.microsoft.com/office/drawing/2014/main" id="{4EE3A1DC-F62C-7B8E-0CC3-ECEAB3673ABD}"/>
              </a:ext>
            </a:extLst>
          </p:cNvPr>
          <p:cNvSpPr txBox="1"/>
          <p:nvPr/>
        </p:nvSpPr>
        <p:spPr>
          <a:xfrm>
            <a:off x="0" y="4620127"/>
            <a:ext cx="774571" cy="369332"/>
          </a:xfrm>
          <a:prstGeom prst="rect">
            <a:avLst/>
          </a:prstGeom>
          <a:noFill/>
        </p:spPr>
        <p:txBody>
          <a:bodyPr wrap="none" rtlCol="0">
            <a:spAutoFit/>
          </a:bodyPr>
          <a:lstStyle/>
          <a:p>
            <a:r>
              <a:rPr lang="en-US" dirty="0">
                <a:solidFill>
                  <a:srgbClr val="000000"/>
                </a:solidFill>
              </a:rPr>
              <a:t>Dawn</a:t>
            </a:r>
          </a:p>
        </p:txBody>
      </p:sp>
      <p:sp>
        <p:nvSpPr>
          <p:cNvPr id="8" name="TextBox 7">
            <a:extLst>
              <a:ext uri="{FF2B5EF4-FFF2-40B4-BE49-F238E27FC236}">
                <a16:creationId xmlns:a16="http://schemas.microsoft.com/office/drawing/2014/main" id="{A76BDDA0-A89D-62B4-AEEE-257E21D314CB}"/>
              </a:ext>
            </a:extLst>
          </p:cNvPr>
          <p:cNvSpPr txBox="1"/>
          <p:nvPr/>
        </p:nvSpPr>
        <p:spPr>
          <a:xfrm>
            <a:off x="68912" y="2162878"/>
            <a:ext cx="710451" cy="369332"/>
          </a:xfrm>
          <a:prstGeom prst="rect">
            <a:avLst/>
          </a:prstGeom>
          <a:noFill/>
        </p:spPr>
        <p:txBody>
          <a:bodyPr wrap="none" rtlCol="0">
            <a:spAutoFit/>
          </a:bodyPr>
          <a:lstStyle/>
          <a:p>
            <a:r>
              <a:rPr lang="en-US" dirty="0">
                <a:solidFill>
                  <a:srgbClr val="000000"/>
                </a:solidFill>
              </a:rPr>
              <a:t>Dusk</a:t>
            </a:r>
          </a:p>
        </p:txBody>
      </p:sp>
      <p:sp>
        <p:nvSpPr>
          <p:cNvPr id="9" name="TextBox 8">
            <a:extLst>
              <a:ext uri="{FF2B5EF4-FFF2-40B4-BE49-F238E27FC236}">
                <a16:creationId xmlns:a16="http://schemas.microsoft.com/office/drawing/2014/main" id="{06D4CF89-D580-2C72-DD7C-45BF8A7F66C4}"/>
              </a:ext>
            </a:extLst>
          </p:cNvPr>
          <p:cNvSpPr txBox="1"/>
          <p:nvPr/>
        </p:nvSpPr>
        <p:spPr>
          <a:xfrm>
            <a:off x="3217174" y="6250624"/>
            <a:ext cx="710451" cy="369332"/>
          </a:xfrm>
          <a:prstGeom prst="rect">
            <a:avLst/>
          </a:prstGeom>
          <a:noFill/>
        </p:spPr>
        <p:txBody>
          <a:bodyPr wrap="none" rtlCol="0">
            <a:spAutoFit/>
          </a:bodyPr>
          <a:lstStyle/>
          <a:p>
            <a:r>
              <a:rPr lang="en-US" dirty="0">
                <a:solidFill>
                  <a:srgbClr val="000000"/>
                </a:solidFill>
              </a:rPr>
              <a:t>Inner</a:t>
            </a:r>
          </a:p>
        </p:txBody>
      </p:sp>
      <p:sp>
        <p:nvSpPr>
          <p:cNvPr id="10" name="TextBox 9">
            <a:extLst>
              <a:ext uri="{FF2B5EF4-FFF2-40B4-BE49-F238E27FC236}">
                <a16:creationId xmlns:a16="http://schemas.microsoft.com/office/drawing/2014/main" id="{8384E31C-7759-818B-63F9-DE52C39234D5}"/>
              </a:ext>
            </a:extLst>
          </p:cNvPr>
          <p:cNvSpPr txBox="1"/>
          <p:nvPr/>
        </p:nvSpPr>
        <p:spPr>
          <a:xfrm>
            <a:off x="1360301" y="6250624"/>
            <a:ext cx="761747" cy="369332"/>
          </a:xfrm>
          <a:prstGeom prst="rect">
            <a:avLst/>
          </a:prstGeom>
          <a:noFill/>
        </p:spPr>
        <p:txBody>
          <a:bodyPr wrap="none" rtlCol="0">
            <a:spAutoFit/>
          </a:bodyPr>
          <a:lstStyle/>
          <a:p>
            <a:r>
              <a:rPr lang="en-US" dirty="0">
                <a:solidFill>
                  <a:srgbClr val="000000"/>
                </a:solidFill>
              </a:rPr>
              <a:t>Outer</a:t>
            </a:r>
          </a:p>
        </p:txBody>
      </p:sp>
      <p:sp>
        <p:nvSpPr>
          <p:cNvPr id="12" name="Rectangle 11">
            <a:extLst>
              <a:ext uri="{FF2B5EF4-FFF2-40B4-BE49-F238E27FC236}">
                <a16:creationId xmlns:a16="http://schemas.microsoft.com/office/drawing/2014/main" id="{A33349C7-5735-BEE8-57F9-02BBD492AFB2}"/>
              </a:ext>
            </a:extLst>
          </p:cNvPr>
          <p:cNvSpPr/>
          <p:nvPr/>
        </p:nvSpPr>
        <p:spPr>
          <a:xfrm>
            <a:off x="9080938" y="1100213"/>
            <a:ext cx="2112579" cy="2408097"/>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091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589B-7040-370B-61D2-7D401F2D1FA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04804-CD39-5E49-4E45-F5590B35AFC3}"/>
              </a:ext>
            </a:extLst>
          </p:cNvPr>
          <p:cNvSpPr>
            <a:spLocks noGrp="1"/>
          </p:cNvSpPr>
          <p:nvPr>
            <p:ph idx="1"/>
          </p:nvPr>
        </p:nvSpPr>
        <p:spPr>
          <a:xfrm>
            <a:off x="420914" y="-1"/>
            <a:ext cx="11196286" cy="6653719"/>
          </a:xfrm>
        </p:spPr>
        <p:txBody>
          <a:bodyPr anchor="ctr">
            <a:normAutofit/>
          </a:bodyPr>
          <a:lstStyle/>
          <a:p>
            <a:pPr marL="0" indent="0" algn="ctr">
              <a:buNone/>
            </a:pPr>
            <a:r>
              <a:rPr lang="en-US" sz="3600" dirty="0"/>
              <a:t>Introduction &amp; Motivation</a:t>
            </a:r>
          </a:p>
        </p:txBody>
      </p:sp>
    </p:spTree>
    <p:extLst>
      <p:ext uri="{BB962C8B-B14F-4D97-AF65-F5344CB8AC3E}">
        <p14:creationId xmlns:p14="http://schemas.microsoft.com/office/powerpoint/2010/main" val="3137432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l-GR" dirty="0"/>
              <a:t>Δ</a:t>
            </a:r>
            <a:r>
              <a:rPr lang="en-US" dirty="0" err="1"/>
              <a:t>V⊥x</a:t>
            </a:r>
            <a:r>
              <a:rPr lang="en-US" dirty="0"/>
              <a:t> - XY - </a:t>
            </a:r>
            <a:r>
              <a:rPr lang="en-US" dirty="0" err="1"/>
              <a:t>Geotail</a:t>
            </a:r>
            <a:endParaRPr lang="sv-SE" dirty="0"/>
          </a:p>
        </p:txBody>
      </p:sp>
      <p:pic>
        <p:nvPicPr>
          <p:cNvPr id="5" name="Picture 4">
            <a:extLst>
              <a:ext uri="{FF2B5EF4-FFF2-40B4-BE49-F238E27FC236}">
                <a16:creationId xmlns:a16="http://schemas.microsoft.com/office/drawing/2014/main" id="{2E47AFE7-5CAC-9DA7-9496-4F9D5413B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 y="859536"/>
            <a:ext cx="11353800" cy="5449824"/>
          </a:xfrm>
          <a:prstGeom prst="rect">
            <a:avLst/>
          </a:prstGeom>
        </p:spPr>
      </p:pic>
      <p:sp>
        <p:nvSpPr>
          <p:cNvPr id="6" name="TextBox 5">
            <a:extLst>
              <a:ext uri="{FF2B5EF4-FFF2-40B4-BE49-F238E27FC236}">
                <a16:creationId xmlns:a16="http://schemas.microsoft.com/office/drawing/2014/main" id="{105EB895-854A-776F-8169-2DE46F31D762}"/>
              </a:ext>
            </a:extLst>
          </p:cNvPr>
          <p:cNvSpPr txBox="1"/>
          <p:nvPr/>
        </p:nvSpPr>
        <p:spPr>
          <a:xfrm>
            <a:off x="0" y="4620127"/>
            <a:ext cx="774571" cy="369332"/>
          </a:xfrm>
          <a:prstGeom prst="rect">
            <a:avLst/>
          </a:prstGeom>
          <a:noFill/>
        </p:spPr>
        <p:txBody>
          <a:bodyPr wrap="none" rtlCol="0">
            <a:spAutoFit/>
          </a:bodyPr>
          <a:lstStyle/>
          <a:p>
            <a:r>
              <a:rPr lang="en-US" dirty="0">
                <a:solidFill>
                  <a:srgbClr val="000000"/>
                </a:solidFill>
              </a:rPr>
              <a:t>Dawn</a:t>
            </a:r>
          </a:p>
        </p:txBody>
      </p:sp>
      <p:sp>
        <p:nvSpPr>
          <p:cNvPr id="7" name="TextBox 6">
            <a:extLst>
              <a:ext uri="{FF2B5EF4-FFF2-40B4-BE49-F238E27FC236}">
                <a16:creationId xmlns:a16="http://schemas.microsoft.com/office/drawing/2014/main" id="{6E08ECBE-690C-3C93-D0B4-948197E46EE1}"/>
              </a:ext>
            </a:extLst>
          </p:cNvPr>
          <p:cNvSpPr txBox="1"/>
          <p:nvPr/>
        </p:nvSpPr>
        <p:spPr>
          <a:xfrm>
            <a:off x="68912" y="2162878"/>
            <a:ext cx="710451" cy="369332"/>
          </a:xfrm>
          <a:prstGeom prst="rect">
            <a:avLst/>
          </a:prstGeom>
          <a:noFill/>
        </p:spPr>
        <p:txBody>
          <a:bodyPr wrap="none" rtlCol="0">
            <a:spAutoFit/>
          </a:bodyPr>
          <a:lstStyle/>
          <a:p>
            <a:r>
              <a:rPr lang="en-US" dirty="0">
                <a:solidFill>
                  <a:srgbClr val="000000"/>
                </a:solidFill>
              </a:rPr>
              <a:t>Dusk</a:t>
            </a:r>
          </a:p>
        </p:txBody>
      </p:sp>
      <p:sp>
        <p:nvSpPr>
          <p:cNvPr id="8" name="TextBox 7">
            <a:extLst>
              <a:ext uri="{FF2B5EF4-FFF2-40B4-BE49-F238E27FC236}">
                <a16:creationId xmlns:a16="http://schemas.microsoft.com/office/drawing/2014/main" id="{C6E425D2-8EB5-881E-E109-0614D5CFF66B}"/>
              </a:ext>
            </a:extLst>
          </p:cNvPr>
          <p:cNvSpPr txBox="1"/>
          <p:nvPr/>
        </p:nvSpPr>
        <p:spPr>
          <a:xfrm>
            <a:off x="3217174" y="6250624"/>
            <a:ext cx="710451" cy="369332"/>
          </a:xfrm>
          <a:prstGeom prst="rect">
            <a:avLst/>
          </a:prstGeom>
          <a:noFill/>
        </p:spPr>
        <p:txBody>
          <a:bodyPr wrap="none" rtlCol="0">
            <a:spAutoFit/>
          </a:bodyPr>
          <a:lstStyle/>
          <a:p>
            <a:r>
              <a:rPr lang="en-US" dirty="0">
                <a:solidFill>
                  <a:srgbClr val="000000"/>
                </a:solidFill>
              </a:rPr>
              <a:t>Inner</a:t>
            </a:r>
          </a:p>
        </p:txBody>
      </p:sp>
      <p:sp>
        <p:nvSpPr>
          <p:cNvPr id="9" name="TextBox 8">
            <a:extLst>
              <a:ext uri="{FF2B5EF4-FFF2-40B4-BE49-F238E27FC236}">
                <a16:creationId xmlns:a16="http://schemas.microsoft.com/office/drawing/2014/main" id="{27DBB7DA-2787-1FB3-19FA-21E42EB87529}"/>
              </a:ext>
            </a:extLst>
          </p:cNvPr>
          <p:cNvSpPr txBox="1"/>
          <p:nvPr/>
        </p:nvSpPr>
        <p:spPr>
          <a:xfrm>
            <a:off x="1360301" y="6250624"/>
            <a:ext cx="761747" cy="369332"/>
          </a:xfrm>
          <a:prstGeom prst="rect">
            <a:avLst/>
          </a:prstGeom>
          <a:noFill/>
        </p:spPr>
        <p:txBody>
          <a:bodyPr wrap="none" rtlCol="0">
            <a:spAutoFit/>
          </a:bodyPr>
          <a:lstStyle/>
          <a:p>
            <a:r>
              <a:rPr lang="en-US" dirty="0">
                <a:solidFill>
                  <a:srgbClr val="000000"/>
                </a:solidFill>
              </a:rPr>
              <a:t>Outer</a:t>
            </a:r>
          </a:p>
        </p:txBody>
      </p:sp>
      <p:sp>
        <p:nvSpPr>
          <p:cNvPr id="12" name="Rectangle 11">
            <a:extLst>
              <a:ext uri="{FF2B5EF4-FFF2-40B4-BE49-F238E27FC236}">
                <a16:creationId xmlns:a16="http://schemas.microsoft.com/office/drawing/2014/main" id="{D2FCDBC0-F914-068F-68B5-1ECA71D54A46}"/>
              </a:ext>
            </a:extLst>
          </p:cNvPr>
          <p:cNvSpPr/>
          <p:nvPr/>
        </p:nvSpPr>
        <p:spPr>
          <a:xfrm>
            <a:off x="8326107" y="4729882"/>
            <a:ext cx="2778261" cy="1210429"/>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074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Storm - Main Phase Behavior</a:t>
            </a:r>
            <a:endParaRPr lang="sv-SE" dirty="0"/>
          </a:p>
        </p:txBody>
      </p:sp>
      <p:sp>
        <p:nvSpPr>
          <p:cNvPr id="6" name="TextBox 5">
            <a:extLst>
              <a:ext uri="{FF2B5EF4-FFF2-40B4-BE49-F238E27FC236}">
                <a16:creationId xmlns:a16="http://schemas.microsoft.com/office/drawing/2014/main" id="{105EB895-854A-776F-8169-2DE46F31D762}"/>
              </a:ext>
            </a:extLst>
          </p:cNvPr>
          <p:cNvSpPr txBox="1"/>
          <p:nvPr/>
        </p:nvSpPr>
        <p:spPr>
          <a:xfrm>
            <a:off x="-4460" y="4568483"/>
            <a:ext cx="774571" cy="369332"/>
          </a:xfrm>
          <a:prstGeom prst="rect">
            <a:avLst/>
          </a:prstGeom>
          <a:noFill/>
        </p:spPr>
        <p:txBody>
          <a:bodyPr wrap="none" rtlCol="0">
            <a:spAutoFit/>
          </a:bodyPr>
          <a:lstStyle/>
          <a:p>
            <a:r>
              <a:rPr lang="en-US" dirty="0">
                <a:solidFill>
                  <a:srgbClr val="000000"/>
                </a:solidFill>
              </a:rPr>
              <a:t>Dawn</a:t>
            </a:r>
          </a:p>
        </p:txBody>
      </p:sp>
      <p:sp>
        <p:nvSpPr>
          <p:cNvPr id="7" name="TextBox 6">
            <a:extLst>
              <a:ext uri="{FF2B5EF4-FFF2-40B4-BE49-F238E27FC236}">
                <a16:creationId xmlns:a16="http://schemas.microsoft.com/office/drawing/2014/main" id="{6E08ECBE-690C-3C93-D0B4-948197E46EE1}"/>
              </a:ext>
            </a:extLst>
          </p:cNvPr>
          <p:cNvSpPr txBox="1"/>
          <p:nvPr/>
        </p:nvSpPr>
        <p:spPr>
          <a:xfrm>
            <a:off x="59660" y="2104851"/>
            <a:ext cx="710451" cy="369332"/>
          </a:xfrm>
          <a:prstGeom prst="rect">
            <a:avLst/>
          </a:prstGeom>
          <a:noFill/>
        </p:spPr>
        <p:txBody>
          <a:bodyPr wrap="none" rtlCol="0">
            <a:spAutoFit/>
          </a:bodyPr>
          <a:lstStyle/>
          <a:p>
            <a:r>
              <a:rPr lang="en-US" dirty="0">
                <a:solidFill>
                  <a:srgbClr val="000000"/>
                </a:solidFill>
              </a:rPr>
              <a:t>Dusk</a:t>
            </a:r>
          </a:p>
        </p:txBody>
      </p:sp>
      <p:sp>
        <p:nvSpPr>
          <p:cNvPr id="8" name="TextBox 7">
            <a:extLst>
              <a:ext uri="{FF2B5EF4-FFF2-40B4-BE49-F238E27FC236}">
                <a16:creationId xmlns:a16="http://schemas.microsoft.com/office/drawing/2014/main" id="{C6E425D2-8EB5-881E-E109-0614D5CFF66B}"/>
              </a:ext>
            </a:extLst>
          </p:cNvPr>
          <p:cNvSpPr txBox="1"/>
          <p:nvPr/>
        </p:nvSpPr>
        <p:spPr>
          <a:xfrm>
            <a:off x="2670311" y="6120556"/>
            <a:ext cx="710451" cy="369332"/>
          </a:xfrm>
          <a:prstGeom prst="rect">
            <a:avLst/>
          </a:prstGeom>
          <a:noFill/>
        </p:spPr>
        <p:txBody>
          <a:bodyPr wrap="none" rtlCol="0">
            <a:spAutoFit/>
          </a:bodyPr>
          <a:lstStyle/>
          <a:p>
            <a:r>
              <a:rPr lang="en-US" dirty="0">
                <a:solidFill>
                  <a:srgbClr val="000000"/>
                </a:solidFill>
              </a:rPr>
              <a:t>Inner</a:t>
            </a:r>
          </a:p>
        </p:txBody>
      </p:sp>
      <p:sp>
        <p:nvSpPr>
          <p:cNvPr id="9" name="TextBox 8">
            <a:extLst>
              <a:ext uri="{FF2B5EF4-FFF2-40B4-BE49-F238E27FC236}">
                <a16:creationId xmlns:a16="http://schemas.microsoft.com/office/drawing/2014/main" id="{27DBB7DA-2787-1FB3-19FA-21E42EB87529}"/>
              </a:ext>
            </a:extLst>
          </p:cNvPr>
          <p:cNvSpPr txBox="1"/>
          <p:nvPr/>
        </p:nvSpPr>
        <p:spPr>
          <a:xfrm>
            <a:off x="798679" y="6120556"/>
            <a:ext cx="761747" cy="369332"/>
          </a:xfrm>
          <a:prstGeom prst="rect">
            <a:avLst/>
          </a:prstGeom>
          <a:noFill/>
        </p:spPr>
        <p:txBody>
          <a:bodyPr wrap="none" rtlCol="0">
            <a:spAutoFit/>
          </a:bodyPr>
          <a:lstStyle/>
          <a:p>
            <a:r>
              <a:rPr lang="en-US" dirty="0">
                <a:solidFill>
                  <a:srgbClr val="000000"/>
                </a:solidFill>
              </a:rPr>
              <a:t>Outer</a:t>
            </a:r>
          </a:p>
        </p:txBody>
      </p:sp>
      <p:pic>
        <p:nvPicPr>
          <p:cNvPr id="2" name="Picture 1">
            <a:extLst>
              <a:ext uri="{FF2B5EF4-FFF2-40B4-BE49-F238E27FC236}">
                <a16:creationId xmlns:a16="http://schemas.microsoft.com/office/drawing/2014/main" id="{A276204D-AB7D-999A-8972-EAD80C5BDAE7}"/>
              </a:ext>
            </a:extLst>
          </p:cNvPr>
          <p:cNvPicPr>
            <a:picLocks noChangeAspect="1"/>
          </p:cNvPicPr>
          <p:nvPr/>
        </p:nvPicPr>
        <p:blipFill>
          <a:blip r:embed="rId3"/>
          <a:stretch>
            <a:fillRect/>
          </a:stretch>
        </p:blipFill>
        <p:spPr>
          <a:xfrm>
            <a:off x="656562" y="737444"/>
            <a:ext cx="3855308" cy="5486400"/>
          </a:xfrm>
          <a:prstGeom prst="rect">
            <a:avLst/>
          </a:prstGeom>
        </p:spPr>
      </p:pic>
      <p:pic>
        <p:nvPicPr>
          <p:cNvPr id="4" name="Picture 3">
            <a:extLst>
              <a:ext uri="{FF2B5EF4-FFF2-40B4-BE49-F238E27FC236}">
                <a16:creationId xmlns:a16="http://schemas.microsoft.com/office/drawing/2014/main" id="{C2097793-21F8-CED0-4D1F-3252BEC610F8}"/>
              </a:ext>
            </a:extLst>
          </p:cNvPr>
          <p:cNvPicPr>
            <a:picLocks noChangeAspect="1"/>
          </p:cNvPicPr>
          <p:nvPr/>
        </p:nvPicPr>
        <p:blipFill rotWithShape="1">
          <a:blip r:embed="rId4"/>
          <a:srcRect l="1332"/>
          <a:stretch/>
        </p:blipFill>
        <p:spPr>
          <a:xfrm>
            <a:off x="4547951" y="737444"/>
            <a:ext cx="3803983" cy="5486400"/>
          </a:xfrm>
          <a:prstGeom prst="rect">
            <a:avLst/>
          </a:prstGeom>
        </p:spPr>
      </p:pic>
      <p:pic>
        <p:nvPicPr>
          <p:cNvPr id="10" name="Picture 9">
            <a:extLst>
              <a:ext uri="{FF2B5EF4-FFF2-40B4-BE49-F238E27FC236}">
                <a16:creationId xmlns:a16="http://schemas.microsoft.com/office/drawing/2014/main" id="{EB7DA8FF-6C1A-0934-B999-C67E0476D98E}"/>
              </a:ext>
            </a:extLst>
          </p:cNvPr>
          <p:cNvPicPr>
            <a:picLocks noChangeAspect="1"/>
          </p:cNvPicPr>
          <p:nvPr/>
        </p:nvPicPr>
        <p:blipFill>
          <a:blip r:embed="rId5"/>
          <a:stretch>
            <a:fillRect/>
          </a:stretch>
        </p:blipFill>
        <p:spPr>
          <a:xfrm>
            <a:off x="8336692" y="737444"/>
            <a:ext cx="3855308" cy="5486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A9F37-E284-1DE1-264B-265D8FF55CE4}"/>
                  </a:ext>
                </a:extLst>
              </p:cNvPr>
              <p:cNvSpPr txBox="1"/>
              <p:nvPr/>
            </p:nvSpPr>
            <p:spPr>
              <a:xfrm>
                <a:off x="110660" y="608670"/>
                <a:ext cx="625492" cy="369332"/>
              </a:xfrm>
              <a:prstGeom prst="rect">
                <a:avLst/>
              </a:prstGeom>
              <a:noFill/>
            </p:spPr>
            <p:txBody>
              <a:bodyPr wrap="none" rtlCol="0">
                <a:spAutoFit/>
              </a:bodyPr>
              <a:lstStyle/>
              <a:p>
                <a:r>
                  <a:rPr lang="en-US" dirty="0" err="1">
                    <a:solidFill>
                      <a:srgbClr val="000000"/>
                    </a:solidFill>
                  </a:rPr>
                  <a:t>Ey</a:t>
                </a:r>
                <a:r>
                  <a:rPr lang="en-US" dirty="0">
                    <a:solidFill>
                      <a:srgbClr val="00B050"/>
                    </a:solidFill>
                    <a:ea typeface="Cambria Math" panose="02040503050406030204" pitchFamily="18" charset="0"/>
                  </a:rPr>
                  <a:t>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m:t>
                    </m:r>
                  </m:oMath>
                </a14:m>
                <a:endParaRPr lang="en-US" dirty="0">
                  <a:solidFill>
                    <a:srgbClr val="000000"/>
                  </a:solidFill>
                </a:endParaRPr>
              </a:p>
            </p:txBody>
          </p:sp>
        </mc:Choice>
        <mc:Fallback xmlns="">
          <p:sp>
            <p:nvSpPr>
              <p:cNvPr id="11" name="TextBox 10">
                <a:extLst>
                  <a:ext uri="{FF2B5EF4-FFF2-40B4-BE49-F238E27FC236}">
                    <a16:creationId xmlns:a16="http://schemas.microsoft.com/office/drawing/2014/main" id="{E66A9F37-E284-1DE1-264B-265D8FF55CE4}"/>
                  </a:ext>
                </a:extLst>
              </p:cNvPr>
              <p:cNvSpPr txBox="1">
                <a:spLocks noRot="1" noChangeAspect="1" noMove="1" noResize="1" noEditPoints="1" noAdjustHandles="1" noChangeArrowheads="1" noChangeShapeType="1" noTextEdit="1"/>
              </p:cNvSpPr>
              <p:nvPr/>
            </p:nvSpPr>
            <p:spPr>
              <a:xfrm>
                <a:off x="110660" y="608670"/>
                <a:ext cx="625492" cy="369332"/>
              </a:xfrm>
              <a:prstGeom prst="rect">
                <a:avLst/>
              </a:prstGeom>
              <a:blipFill>
                <a:blip r:embed="rId6"/>
                <a:stretch>
                  <a:fillRect l="-7843" t="-10345" b="-2758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F2810D0-6415-471C-F70A-9C9E219134BD}"/>
              </a:ext>
            </a:extLst>
          </p:cNvPr>
          <p:cNvCxnSpPr>
            <a:cxnSpLocks/>
            <a:stCxn id="11" idx="3"/>
          </p:cNvCxnSpPr>
          <p:nvPr/>
        </p:nvCxnSpPr>
        <p:spPr>
          <a:xfrm>
            <a:off x="736152" y="793336"/>
            <a:ext cx="966545" cy="238445"/>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48987E-3C9D-8009-1FF0-D2512B14CA5F}"/>
              </a:ext>
            </a:extLst>
          </p:cNvPr>
          <p:cNvCxnSpPr>
            <a:cxnSpLocks/>
            <a:stCxn id="11" idx="2"/>
          </p:cNvCxnSpPr>
          <p:nvPr/>
        </p:nvCxnSpPr>
        <p:spPr>
          <a:xfrm>
            <a:off x="423406" y="978002"/>
            <a:ext cx="575400" cy="4011457"/>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D9B700E-779A-CF0F-CE34-4F5001F0EAEE}"/>
                  </a:ext>
                </a:extLst>
              </p:cNvPr>
              <p:cNvSpPr txBox="1"/>
              <p:nvPr/>
            </p:nvSpPr>
            <p:spPr>
              <a:xfrm>
                <a:off x="7644049" y="538999"/>
                <a:ext cx="625492" cy="369332"/>
              </a:xfrm>
              <a:prstGeom prst="rect">
                <a:avLst/>
              </a:prstGeom>
              <a:noFill/>
            </p:spPr>
            <p:txBody>
              <a:bodyPr wrap="none" rtlCol="0">
                <a:spAutoFit/>
              </a:bodyPr>
              <a:lstStyle/>
              <a:p>
                <a:r>
                  <a:rPr lang="en-US" dirty="0" err="1">
                    <a:solidFill>
                      <a:srgbClr val="000000"/>
                    </a:solidFill>
                  </a:rPr>
                  <a:t>Bz</a:t>
                </a:r>
                <a:r>
                  <a:rPr lang="en-US" dirty="0">
                    <a:solidFill>
                      <a:srgbClr val="00B050"/>
                    </a:solidFill>
                    <a:ea typeface="Cambria Math" panose="02040503050406030204" pitchFamily="18" charset="0"/>
                  </a:rPr>
                  <a:t>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m:t>
                    </m:r>
                  </m:oMath>
                </a14:m>
                <a:endParaRPr lang="en-US" dirty="0">
                  <a:solidFill>
                    <a:srgbClr val="000000"/>
                  </a:solidFill>
                </a:endParaRPr>
              </a:p>
            </p:txBody>
          </p:sp>
        </mc:Choice>
        <mc:Fallback xmlns="">
          <p:sp>
            <p:nvSpPr>
              <p:cNvPr id="18" name="TextBox 17">
                <a:extLst>
                  <a:ext uri="{FF2B5EF4-FFF2-40B4-BE49-F238E27FC236}">
                    <a16:creationId xmlns:a16="http://schemas.microsoft.com/office/drawing/2014/main" id="{CD9B700E-779A-CF0F-CE34-4F5001F0EAEE}"/>
                  </a:ext>
                </a:extLst>
              </p:cNvPr>
              <p:cNvSpPr txBox="1">
                <a:spLocks noRot="1" noChangeAspect="1" noMove="1" noResize="1" noEditPoints="1" noAdjustHandles="1" noChangeArrowheads="1" noChangeShapeType="1" noTextEdit="1"/>
              </p:cNvSpPr>
              <p:nvPr/>
            </p:nvSpPr>
            <p:spPr>
              <a:xfrm>
                <a:off x="7644049" y="538999"/>
                <a:ext cx="625492" cy="369332"/>
              </a:xfrm>
              <a:prstGeom prst="rect">
                <a:avLst/>
              </a:prstGeom>
              <a:blipFill>
                <a:blip r:embed="rId7"/>
                <a:stretch>
                  <a:fillRect l="-5882" t="-6667" b="-26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90D0E42-A4EB-D956-36C5-39EF254CAB39}"/>
              </a:ext>
            </a:extLst>
          </p:cNvPr>
          <p:cNvCxnSpPr>
            <a:cxnSpLocks/>
            <a:stCxn id="18" idx="1"/>
          </p:cNvCxnSpPr>
          <p:nvPr/>
        </p:nvCxnSpPr>
        <p:spPr>
          <a:xfrm flipH="1">
            <a:off x="6639951" y="723665"/>
            <a:ext cx="1004098" cy="677500"/>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BE0D94B-CC9C-E248-F150-B996D9CCD64D}"/>
                  </a:ext>
                </a:extLst>
              </p:cNvPr>
              <p:cNvSpPr txBox="1"/>
              <p:nvPr/>
            </p:nvSpPr>
            <p:spPr>
              <a:xfrm>
                <a:off x="7588105" y="6110758"/>
                <a:ext cx="777777" cy="369332"/>
              </a:xfrm>
              <a:prstGeom prst="rect">
                <a:avLst/>
              </a:prstGeom>
              <a:noFill/>
            </p:spPr>
            <p:txBody>
              <a:bodyPr wrap="none" rtlCol="0">
                <a:spAutoFit/>
              </a:bodyPr>
              <a:lstStyle/>
              <a:p>
                <a:r>
                  <a:rPr lang="en-US" dirty="0" err="1">
                    <a:solidFill>
                      <a:srgbClr val="000000"/>
                    </a:solidFill>
                  </a:rPr>
                  <a:t>V⊥x</a:t>
                </a:r>
                <a:r>
                  <a:rPr lang="en-US" dirty="0">
                    <a:solidFill>
                      <a:srgbClr val="000000"/>
                    </a:solidFill>
                  </a:rPr>
                  <a:t>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m:t>
                    </m:r>
                  </m:oMath>
                </a14:m>
                <a:endParaRPr lang="en-US" dirty="0">
                  <a:solidFill>
                    <a:srgbClr val="000000"/>
                  </a:solidFill>
                </a:endParaRPr>
              </a:p>
            </p:txBody>
          </p:sp>
        </mc:Choice>
        <mc:Fallback>
          <p:sp>
            <p:nvSpPr>
              <p:cNvPr id="22" name="TextBox 21">
                <a:extLst>
                  <a:ext uri="{FF2B5EF4-FFF2-40B4-BE49-F238E27FC236}">
                    <a16:creationId xmlns:a16="http://schemas.microsoft.com/office/drawing/2014/main" id="{CBE0D94B-CC9C-E248-F150-B996D9CCD64D}"/>
                  </a:ext>
                </a:extLst>
              </p:cNvPr>
              <p:cNvSpPr txBox="1">
                <a:spLocks noRot="1" noChangeAspect="1" noMove="1" noResize="1" noEditPoints="1" noAdjustHandles="1" noChangeArrowheads="1" noChangeShapeType="1" noTextEdit="1"/>
              </p:cNvSpPr>
              <p:nvPr/>
            </p:nvSpPr>
            <p:spPr>
              <a:xfrm>
                <a:off x="7588105" y="6110758"/>
                <a:ext cx="777777" cy="369332"/>
              </a:xfrm>
              <a:prstGeom prst="rect">
                <a:avLst/>
              </a:prstGeom>
              <a:blipFill>
                <a:blip r:embed="rId8"/>
                <a:stretch>
                  <a:fillRect l="-6452" t="-6452" b="-22581"/>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F9C5D89F-7780-1112-35E7-783F202D2EC9}"/>
              </a:ext>
            </a:extLst>
          </p:cNvPr>
          <p:cNvCxnSpPr>
            <a:cxnSpLocks/>
          </p:cNvCxnSpPr>
          <p:nvPr/>
        </p:nvCxnSpPr>
        <p:spPr>
          <a:xfrm flipV="1">
            <a:off x="8119872" y="5683348"/>
            <a:ext cx="1263279" cy="477054"/>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B79DCC-B074-A2FB-EF60-DA37776A30A0}"/>
                  </a:ext>
                </a:extLst>
              </p:cNvPr>
              <p:cNvSpPr txBox="1"/>
              <p:nvPr/>
            </p:nvSpPr>
            <p:spPr>
              <a:xfrm>
                <a:off x="8746294" y="580887"/>
                <a:ext cx="777777" cy="369332"/>
              </a:xfrm>
              <a:prstGeom prst="rect">
                <a:avLst/>
              </a:prstGeom>
              <a:noFill/>
            </p:spPr>
            <p:txBody>
              <a:bodyPr wrap="none" rtlCol="0">
                <a:spAutoFit/>
              </a:bodyPr>
              <a:lstStyle/>
              <a:p>
                <a:r>
                  <a:rPr lang="en-US" dirty="0" err="1">
                    <a:solidFill>
                      <a:srgbClr val="000000"/>
                    </a:solidFill>
                  </a:rPr>
                  <a:t>V⊥x</a:t>
                </a:r>
                <a:r>
                  <a:rPr lang="en-US" dirty="0">
                    <a:solidFill>
                      <a:srgbClr val="000000"/>
                    </a:solidFill>
                  </a:rPr>
                  <a:t> </a:t>
                </a:r>
                <a14:m>
                  <m:oMath xmlns:m="http://schemas.openxmlformats.org/officeDocument/2006/math">
                    <m:r>
                      <a:rPr lang="en-US" i="1" smtClean="0">
                        <a:solidFill>
                          <a:srgbClr val="FF3B3B"/>
                        </a:solidFill>
                        <a:latin typeface="Cambria Math" panose="02040503050406030204" pitchFamily="18" charset="0"/>
                        <a:ea typeface="Cambria Math" panose="02040503050406030204" pitchFamily="18" charset="0"/>
                      </a:rPr>
                      <m:t>↓</m:t>
                    </m:r>
                  </m:oMath>
                </a14:m>
                <a:endParaRPr lang="en-US" dirty="0">
                  <a:solidFill>
                    <a:srgbClr val="000000"/>
                  </a:solidFill>
                </a:endParaRPr>
              </a:p>
            </p:txBody>
          </p:sp>
        </mc:Choice>
        <mc:Fallback xmlns="">
          <p:sp>
            <p:nvSpPr>
              <p:cNvPr id="26" name="TextBox 25">
                <a:extLst>
                  <a:ext uri="{FF2B5EF4-FFF2-40B4-BE49-F238E27FC236}">
                    <a16:creationId xmlns:a16="http://schemas.microsoft.com/office/drawing/2014/main" id="{07B79DCC-B074-A2FB-EF60-DA37776A30A0}"/>
                  </a:ext>
                </a:extLst>
              </p:cNvPr>
              <p:cNvSpPr txBox="1">
                <a:spLocks noRot="1" noChangeAspect="1" noMove="1" noResize="1" noEditPoints="1" noAdjustHandles="1" noChangeArrowheads="1" noChangeShapeType="1" noTextEdit="1"/>
              </p:cNvSpPr>
              <p:nvPr/>
            </p:nvSpPr>
            <p:spPr>
              <a:xfrm>
                <a:off x="8746294" y="580887"/>
                <a:ext cx="777777" cy="369332"/>
              </a:xfrm>
              <a:prstGeom prst="rect">
                <a:avLst/>
              </a:prstGeom>
              <a:blipFill>
                <a:blip r:embed="rId9"/>
                <a:stretch>
                  <a:fillRect l="-6452" t="-10000" b="-2666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3B6F54BF-C422-AAEA-1FC5-5FA0418A14BA}"/>
              </a:ext>
            </a:extLst>
          </p:cNvPr>
          <p:cNvCxnSpPr>
            <a:cxnSpLocks/>
            <a:stCxn id="26" idx="2"/>
          </p:cNvCxnSpPr>
          <p:nvPr/>
        </p:nvCxnSpPr>
        <p:spPr>
          <a:xfrm flipH="1">
            <a:off x="8886923" y="950219"/>
            <a:ext cx="248260" cy="850446"/>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4D1F8F-78BC-7026-A897-91125525BF52}"/>
              </a:ext>
            </a:extLst>
          </p:cNvPr>
          <p:cNvSpPr txBox="1"/>
          <p:nvPr/>
        </p:nvSpPr>
        <p:spPr>
          <a:xfrm>
            <a:off x="2215417" y="5489932"/>
            <a:ext cx="593432" cy="477054"/>
          </a:xfrm>
          <a:prstGeom prst="rect">
            <a:avLst/>
          </a:prstGeom>
          <a:noFill/>
        </p:spPr>
        <p:txBody>
          <a:bodyPr wrap="none" rtlCol="0">
            <a:spAutoFit/>
          </a:bodyPr>
          <a:lstStyle/>
          <a:p>
            <a:r>
              <a:rPr lang="en-US" sz="2500" dirty="0">
                <a:solidFill>
                  <a:srgbClr val="000000"/>
                </a:solidFill>
                <a:latin typeface="Lucida Blackletter" pitchFamily="2" charset="77"/>
                <a:ea typeface="Palatino" pitchFamily="2" charset="77"/>
                <a:cs typeface="Apple Chancery" panose="03020702040506060504" pitchFamily="66" charset="-79"/>
              </a:rPr>
              <a:t>(2)</a:t>
            </a:r>
          </a:p>
        </p:txBody>
      </p:sp>
      <p:sp>
        <p:nvSpPr>
          <p:cNvPr id="34" name="TextBox 33">
            <a:extLst>
              <a:ext uri="{FF2B5EF4-FFF2-40B4-BE49-F238E27FC236}">
                <a16:creationId xmlns:a16="http://schemas.microsoft.com/office/drawing/2014/main" id="{621894AB-B438-9DEC-9F1B-AC93AACC5F34}"/>
              </a:ext>
            </a:extLst>
          </p:cNvPr>
          <p:cNvSpPr txBox="1"/>
          <p:nvPr/>
        </p:nvSpPr>
        <p:spPr>
          <a:xfrm>
            <a:off x="9967630" y="5489932"/>
            <a:ext cx="593432" cy="477054"/>
          </a:xfrm>
          <a:prstGeom prst="rect">
            <a:avLst/>
          </a:prstGeom>
          <a:noFill/>
        </p:spPr>
        <p:txBody>
          <a:bodyPr wrap="none" rtlCol="0">
            <a:spAutoFit/>
          </a:bodyPr>
          <a:lstStyle/>
          <a:p>
            <a:r>
              <a:rPr lang="en-US" sz="2500" dirty="0">
                <a:solidFill>
                  <a:srgbClr val="000000"/>
                </a:solidFill>
                <a:latin typeface="Lucida Blackletter" pitchFamily="2" charset="77"/>
                <a:ea typeface="Palatino" pitchFamily="2" charset="77"/>
                <a:cs typeface="Apple Chancery" panose="03020702040506060504" pitchFamily="66" charset="-79"/>
              </a:rPr>
              <a:t>(2)</a:t>
            </a:r>
          </a:p>
        </p:txBody>
      </p:sp>
      <p:sp>
        <p:nvSpPr>
          <p:cNvPr id="35" name="TextBox 34">
            <a:extLst>
              <a:ext uri="{FF2B5EF4-FFF2-40B4-BE49-F238E27FC236}">
                <a16:creationId xmlns:a16="http://schemas.microsoft.com/office/drawing/2014/main" id="{2F18D4B4-1120-DD93-A13E-A2E08B8B4039}"/>
              </a:ext>
            </a:extLst>
          </p:cNvPr>
          <p:cNvSpPr txBox="1"/>
          <p:nvPr/>
        </p:nvSpPr>
        <p:spPr>
          <a:xfrm>
            <a:off x="6120177" y="1025368"/>
            <a:ext cx="593432" cy="477054"/>
          </a:xfrm>
          <a:prstGeom prst="rect">
            <a:avLst/>
          </a:prstGeom>
          <a:noFill/>
        </p:spPr>
        <p:txBody>
          <a:bodyPr wrap="none" rtlCol="0">
            <a:spAutoFit/>
          </a:bodyPr>
          <a:lstStyle/>
          <a:p>
            <a:r>
              <a:rPr lang="en-US" sz="2500" dirty="0">
                <a:solidFill>
                  <a:srgbClr val="000000"/>
                </a:solidFill>
                <a:latin typeface="Lucida Blackletter" pitchFamily="2" charset="77"/>
                <a:ea typeface="Palatino" pitchFamily="2" charset="77"/>
                <a:cs typeface="Apple Chancery" panose="03020702040506060504" pitchFamily="66" charset="-79"/>
              </a:rPr>
              <a:t>(1)</a:t>
            </a:r>
          </a:p>
        </p:txBody>
      </p:sp>
      <p:sp>
        <p:nvSpPr>
          <p:cNvPr id="36" name="TextBox 35">
            <a:extLst>
              <a:ext uri="{FF2B5EF4-FFF2-40B4-BE49-F238E27FC236}">
                <a16:creationId xmlns:a16="http://schemas.microsoft.com/office/drawing/2014/main" id="{4CE619E2-D443-E938-20B0-FBE8CE9FCA67}"/>
              </a:ext>
            </a:extLst>
          </p:cNvPr>
          <p:cNvSpPr txBox="1"/>
          <p:nvPr/>
        </p:nvSpPr>
        <p:spPr>
          <a:xfrm>
            <a:off x="2179450" y="1025368"/>
            <a:ext cx="593432" cy="477054"/>
          </a:xfrm>
          <a:prstGeom prst="rect">
            <a:avLst/>
          </a:prstGeom>
          <a:noFill/>
        </p:spPr>
        <p:txBody>
          <a:bodyPr wrap="none" rtlCol="0">
            <a:spAutoFit/>
          </a:bodyPr>
          <a:lstStyle/>
          <a:p>
            <a:r>
              <a:rPr lang="en-US" sz="2500" dirty="0">
                <a:solidFill>
                  <a:srgbClr val="000000"/>
                </a:solidFill>
                <a:latin typeface="Lucida Blackletter" pitchFamily="2" charset="77"/>
                <a:ea typeface="Palatino" pitchFamily="2" charset="77"/>
                <a:cs typeface="Apple Chancery" panose="03020702040506060504" pitchFamily="66" charset="-79"/>
              </a:rPr>
              <a:t>(1)</a:t>
            </a:r>
          </a:p>
        </p:txBody>
      </p:sp>
      <p:sp>
        <p:nvSpPr>
          <p:cNvPr id="5" name="TextBox 4">
            <a:extLst>
              <a:ext uri="{FF2B5EF4-FFF2-40B4-BE49-F238E27FC236}">
                <a16:creationId xmlns:a16="http://schemas.microsoft.com/office/drawing/2014/main" id="{4F58A099-152A-8B86-AE93-8D30DB7A6079}"/>
              </a:ext>
            </a:extLst>
          </p:cNvPr>
          <p:cNvSpPr txBox="1"/>
          <p:nvPr/>
        </p:nvSpPr>
        <p:spPr>
          <a:xfrm>
            <a:off x="1726703" y="6198317"/>
            <a:ext cx="466794" cy="369332"/>
          </a:xfrm>
          <a:prstGeom prst="rect">
            <a:avLst/>
          </a:prstGeom>
          <a:noFill/>
        </p:spPr>
        <p:txBody>
          <a:bodyPr wrap="none" rtlCol="0">
            <a:spAutoFit/>
          </a:bodyPr>
          <a:lstStyle/>
          <a:p>
            <a:r>
              <a:rPr lang="en-US" b="1" dirty="0" err="1">
                <a:solidFill>
                  <a:srgbClr val="000000"/>
                </a:solidFill>
              </a:rPr>
              <a:t>Ey</a:t>
            </a:r>
            <a:endParaRPr lang="en-US" b="1" dirty="0">
              <a:solidFill>
                <a:srgbClr val="000000"/>
              </a:solidFill>
            </a:endParaRPr>
          </a:p>
        </p:txBody>
      </p:sp>
      <p:sp>
        <p:nvSpPr>
          <p:cNvPr id="12" name="TextBox 11">
            <a:extLst>
              <a:ext uri="{FF2B5EF4-FFF2-40B4-BE49-F238E27FC236}">
                <a16:creationId xmlns:a16="http://schemas.microsoft.com/office/drawing/2014/main" id="{9FF1A400-7822-F93A-D59A-5621D4D7166C}"/>
              </a:ext>
            </a:extLst>
          </p:cNvPr>
          <p:cNvSpPr txBox="1"/>
          <p:nvPr/>
        </p:nvSpPr>
        <p:spPr>
          <a:xfrm>
            <a:off x="5774852" y="6198317"/>
            <a:ext cx="466794" cy="369332"/>
          </a:xfrm>
          <a:prstGeom prst="rect">
            <a:avLst/>
          </a:prstGeom>
          <a:noFill/>
        </p:spPr>
        <p:txBody>
          <a:bodyPr wrap="none" rtlCol="0">
            <a:spAutoFit/>
          </a:bodyPr>
          <a:lstStyle/>
          <a:p>
            <a:r>
              <a:rPr lang="en-US" b="1" dirty="0" err="1">
                <a:solidFill>
                  <a:srgbClr val="000000"/>
                </a:solidFill>
              </a:rPr>
              <a:t>Bz</a:t>
            </a:r>
            <a:endParaRPr lang="en-US" b="1" dirty="0">
              <a:solidFill>
                <a:srgbClr val="000000"/>
              </a:solidFill>
            </a:endParaRPr>
          </a:p>
        </p:txBody>
      </p:sp>
      <p:sp>
        <p:nvSpPr>
          <p:cNvPr id="13" name="TextBox 12">
            <a:extLst>
              <a:ext uri="{FF2B5EF4-FFF2-40B4-BE49-F238E27FC236}">
                <a16:creationId xmlns:a16="http://schemas.microsoft.com/office/drawing/2014/main" id="{0110D1FE-72AF-198F-85D5-D4C4435F6D58}"/>
              </a:ext>
            </a:extLst>
          </p:cNvPr>
          <p:cNvSpPr txBox="1"/>
          <p:nvPr/>
        </p:nvSpPr>
        <p:spPr>
          <a:xfrm>
            <a:off x="9823002" y="6198317"/>
            <a:ext cx="623889" cy="369332"/>
          </a:xfrm>
          <a:prstGeom prst="rect">
            <a:avLst/>
          </a:prstGeom>
          <a:noFill/>
        </p:spPr>
        <p:txBody>
          <a:bodyPr wrap="none" rtlCol="0">
            <a:spAutoFit/>
          </a:bodyPr>
          <a:lstStyle/>
          <a:p>
            <a:r>
              <a:rPr lang="en-US" b="1" dirty="0" err="1">
                <a:solidFill>
                  <a:srgbClr val="000000"/>
                </a:solidFill>
              </a:rPr>
              <a:t>V⊥x</a:t>
            </a:r>
            <a:endParaRPr lang="en-US" b="1" dirty="0">
              <a:solidFill>
                <a:srgbClr val="000000"/>
              </a:solidFill>
            </a:endParaRPr>
          </a:p>
        </p:txBody>
      </p:sp>
    </p:spTree>
    <p:extLst>
      <p:ext uri="{BB962C8B-B14F-4D97-AF65-F5344CB8AC3E}">
        <p14:creationId xmlns:p14="http://schemas.microsoft.com/office/powerpoint/2010/main" val="1930244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589B-7040-370B-61D2-7D401F2D1FA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04804-CD39-5E49-4E45-F5590B35AFC3}"/>
              </a:ext>
            </a:extLst>
          </p:cNvPr>
          <p:cNvSpPr>
            <a:spLocks noGrp="1"/>
          </p:cNvSpPr>
          <p:nvPr>
            <p:ph idx="1"/>
          </p:nvPr>
        </p:nvSpPr>
        <p:spPr>
          <a:xfrm>
            <a:off x="420914" y="-1"/>
            <a:ext cx="11196286" cy="6653719"/>
          </a:xfrm>
        </p:spPr>
        <p:txBody>
          <a:bodyPr anchor="ctr">
            <a:normAutofit/>
          </a:bodyPr>
          <a:lstStyle/>
          <a:p>
            <a:pPr marL="0" indent="0" algn="ctr">
              <a:buNone/>
            </a:pPr>
            <a:r>
              <a:rPr lang="en-US" sz="3600" dirty="0"/>
              <a:t>Future work &amp; conclusion</a:t>
            </a:r>
          </a:p>
        </p:txBody>
      </p:sp>
    </p:spTree>
    <p:extLst>
      <p:ext uri="{BB962C8B-B14F-4D97-AF65-F5344CB8AC3E}">
        <p14:creationId xmlns:p14="http://schemas.microsoft.com/office/powerpoint/2010/main" val="3887238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116402"/>
            <a:ext cx="11041200" cy="742924"/>
          </a:xfrm>
        </p:spPr>
        <p:txBody>
          <a:bodyPr/>
          <a:lstStyle/>
          <a:p>
            <a:pPr algn="ctr"/>
            <a:r>
              <a:rPr lang="en-US" dirty="0"/>
              <a:t>Discussion &amp; Conclusion</a:t>
            </a:r>
            <a:endParaRPr lang="sv-SE" dirty="0"/>
          </a:p>
        </p:txBody>
      </p:sp>
      <p:sp>
        <p:nvSpPr>
          <p:cNvPr id="2" name="TextBox 1">
            <a:extLst>
              <a:ext uri="{FF2B5EF4-FFF2-40B4-BE49-F238E27FC236}">
                <a16:creationId xmlns:a16="http://schemas.microsoft.com/office/drawing/2014/main" id="{B7D3750A-7D8D-5D4B-86D9-FFD322314008}"/>
              </a:ext>
            </a:extLst>
          </p:cNvPr>
          <p:cNvSpPr txBox="1"/>
          <p:nvPr/>
        </p:nvSpPr>
        <p:spPr>
          <a:xfrm>
            <a:off x="0" y="6333066"/>
            <a:ext cx="7347284" cy="307777"/>
          </a:xfrm>
          <a:prstGeom prst="rect">
            <a:avLst/>
          </a:prstGeom>
          <a:noFill/>
        </p:spPr>
        <p:txBody>
          <a:bodyPr wrap="square">
            <a:spAutoFit/>
          </a:bodyPr>
          <a:lstStyle/>
          <a:p>
            <a:r>
              <a:rPr lang="en-US" sz="1400" b="0" i="0" u="none" strike="noStrike" dirty="0">
                <a:solidFill>
                  <a:srgbClr val="333333"/>
                </a:solidFill>
                <a:effectLst/>
                <a:latin typeface="Garamond" panose="02020404030301010803" pitchFamily="18" charset="0"/>
              </a:rPr>
              <a:t>Supported by NASA DRIVE Science Center for </a:t>
            </a:r>
            <a:r>
              <a:rPr lang="en-US" sz="1400" b="0" i="0" u="none" strike="noStrike" dirty="0" err="1">
                <a:solidFill>
                  <a:srgbClr val="333333"/>
                </a:solidFill>
                <a:effectLst/>
                <a:latin typeface="Garamond" panose="02020404030301010803" pitchFamily="18" charset="0"/>
              </a:rPr>
              <a:t>Geospace</a:t>
            </a:r>
            <a:r>
              <a:rPr lang="en-US" sz="1400" b="0" i="0" u="none" strike="noStrike" dirty="0">
                <a:solidFill>
                  <a:srgbClr val="333333"/>
                </a:solidFill>
                <a:effectLst/>
                <a:latin typeface="Garamond" panose="02020404030301010803" pitchFamily="18" charset="0"/>
              </a:rPr>
              <a:t> Storms (CGS) - 80NSSC22M0163</a:t>
            </a:r>
            <a:endParaRPr lang="en-US" sz="1400" dirty="0">
              <a:latin typeface="Garamond" panose="02020404030301010803" pitchFamily="18" charset="0"/>
            </a:endParaRPr>
          </a:p>
        </p:txBody>
      </p:sp>
      <p:pic>
        <p:nvPicPr>
          <p:cNvPr id="4" name="Picture 3">
            <a:extLst>
              <a:ext uri="{FF2B5EF4-FFF2-40B4-BE49-F238E27FC236}">
                <a16:creationId xmlns:a16="http://schemas.microsoft.com/office/drawing/2014/main" id="{F58BF083-F405-7CB0-68E2-6463335FCC5B}"/>
              </a:ext>
            </a:extLst>
          </p:cNvPr>
          <p:cNvPicPr>
            <a:picLocks noChangeAspect="1"/>
          </p:cNvPicPr>
          <p:nvPr/>
        </p:nvPicPr>
        <p:blipFill>
          <a:blip r:embed="rId3"/>
          <a:stretch>
            <a:fillRect/>
          </a:stretch>
        </p:blipFill>
        <p:spPr>
          <a:xfrm>
            <a:off x="8785975" y="46165"/>
            <a:ext cx="3406025" cy="564500"/>
          </a:xfrm>
          <a:prstGeom prst="rect">
            <a:avLst/>
          </a:prstGeom>
        </p:spPr>
      </p:pic>
      <p:sp>
        <p:nvSpPr>
          <p:cNvPr id="5" name="TextBox 4">
            <a:extLst>
              <a:ext uri="{FF2B5EF4-FFF2-40B4-BE49-F238E27FC236}">
                <a16:creationId xmlns:a16="http://schemas.microsoft.com/office/drawing/2014/main" id="{089ADFE1-7786-8AAF-C0C7-4CD50DE54656}"/>
              </a:ext>
            </a:extLst>
          </p:cNvPr>
          <p:cNvSpPr txBox="1"/>
          <p:nvPr/>
        </p:nvSpPr>
        <p:spPr>
          <a:xfrm>
            <a:off x="3937000" y="789089"/>
            <a:ext cx="4318000" cy="323165"/>
          </a:xfrm>
          <a:prstGeom prst="rect">
            <a:avLst/>
          </a:prstGeom>
          <a:noFill/>
        </p:spPr>
        <p:txBody>
          <a:bodyPr wrap="square" rtlCol="0">
            <a:spAutoFit/>
          </a:bodyPr>
          <a:lstStyle/>
          <a:p>
            <a:pPr algn="ctr"/>
            <a:r>
              <a:rPr lang="en-US" sz="1500" b="1" dirty="0">
                <a:solidFill>
                  <a:srgbClr val="000000"/>
                </a:solidFill>
              </a:rPr>
              <a:t>Summary</a:t>
            </a:r>
          </a:p>
        </p:txBody>
      </p:sp>
      <p:sp>
        <p:nvSpPr>
          <p:cNvPr id="6" name="TextBox 5">
            <a:extLst>
              <a:ext uri="{FF2B5EF4-FFF2-40B4-BE49-F238E27FC236}">
                <a16:creationId xmlns:a16="http://schemas.microsoft.com/office/drawing/2014/main" id="{AA3EBEC6-2EE7-C8F5-DBE1-FABFAE46083D}"/>
              </a:ext>
            </a:extLst>
          </p:cNvPr>
          <p:cNvSpPr txBox="1"/>
          <p:nvPr/>
        </p:nvSpPr>
        <p:spPr>
          <a:xfrm>
            <a:off x="3937000" y="3838076"/>
            <a:ext cx="4318000" cy="323165"/>
          </a:xfrm>
          <a:prstGeom prst="rect">
            <a:avLst/>
          </a:prstGeom>
          <a:noFill/>
        </p:spPr>
        <p:txBody>
          <a:bodyPr wrap="square" rtlCol="0">
            <a:spAutoFit/>
          </a:bodyPr>
          <a:lstStyle/>
          <a:p>
            <a:pPr algn="ctr"/>
            <a:r>
              <a:rPr lang="en-US" sz="1500" b="1" dirty="0">
                <a:solidFill>
                  <a:srgbClr val="000000"/>
                </a:solidFill>
              </a:rPr>
              <a:t>Future Work</a:t>
            </a:r>
          </a:p>
        </p:txBody>
      </p:sp>
      <p:sp>
        <p:nvSpPr>
          <p:cNvPr id="7" name="TextBox 6">
            <a:extLst>
              <a:ext uri="{FF2B5EF4-FFF2-40B4-BE49-F238E27FC236}">
                <a16:creationId xmlns:a16="http://schemas.microsoft.com/office/drawing/2014/main" id="{ECFF9394-7F09-06A0-FB9C-EC679866679C}"/>
              </a:ext>
            </a:extLst>
          </p:cNvPr>
          <p:cNvSpPr txBox="1"/>
          <p:nvPr/>
        </p:nvSpPr>
        <p:spPr>
          <a:xfrm>
            <a:off x="575400" y="1252753"/>
            <a:ext cx="11041199" cy="2308324"/>
          </a:xfrm>
          <a:prstGeom prst="rect">
            <a:avLst/>
          </a:prstGeom>
          <a:noFill/>
        </p:spPr>
        <p:txBody>
          <a:bodyPr wrap="square" rtlCol="0">
            <a:spAutoFit/>
          </a:bodyPr>
          <a:lstStyle/>
          <a:p>
            <a:r>
              <a:rPr lang="en-US" u="sng" dirty="0">
                <a:solidFill>
                  <a:srgbClr val="000000"/>
                </a:solidFill>
              </a:rPr>
              <a:t>During storm times:</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b="1" dirty="0">
                <a:solidFill>
                  <a:srgbClr val="000000"/>
                </a:solidFill>
              </a:rPr>
              <a:t>Elevated </a:t>
            </a:r>
            <a:r>
              <a:rPr lang="en-US" b="1" dirty="0" err="1">
                <a:solidFill>
                  <a:srgbClr val="000000"/>
                </a:solidFill>
              </a:rPr>
              <a:t>Ey</a:t>
            </a:r>
            <a:r>
              <a:rPr lang="en-US" dirty="0">
                <a:solidFill>
                  <a:srgbClr val="000000"/>
                </a:solidFill>
              </a:rPr>
              <a:t> occurs with </a:t>
            </a:r>
            <a:r>
              <a:rPr lang="en-US" b="1" dirty="0">
                <a:solidFill>
                  <a:srgbClr val="000000"/>
                </a:solidFill>
              </a:rPr>
              <a:t>increased </a:t>
            </a:r>
            <a:r>
              <a:rPr lang="en-US" b="1" dirty="0" err="1">
                <a:solidFill>
                  <a:srgbClr val="000000"/>
                </a:solidFill>
              </a:rPr>
              <a:t>Bz</a:t>
            </a:r>
            <a:r>
              <a:rPr lang="en-US" dirty="0">
                <a:solidFill>
                  <a:srgbClr val="000000"/>
                </a:solidFill>
              </a:rPr>
              <a:t>, and </a:t>
            </a:r>
            <a:r>
              <a:rPr lang="en-US" b="1" dirty="0">
                <a:solidFill>
                  <a:srgbClr val="000000"/>
                </a:solidFill>
              </a:rPr>
              <a:t>limited enhancement of </a:t>
            </a:r>
            <a:r>
              <a:rPr lang="en-US" dirty="0" err="1">
                <a:solidFill>
                  <a:srgbClr val="000000"/>
                </a:solidFill>
              </a:rPr>
              <a:t>V⊥x</a:t>
            </a:r>
            <a:r>
              <a:rPr lang="en-US" dirty="0">
                <a:solidFill>
                  <a:srgbClr val="000000"/>
                </a:solidFill>
              </a:rPr>
              <a:t>.  This remains throughout the whole magnetotail</a:t>
            </a:r>
          </a:p>
          <a:p>
            <a:pPr marL="342900" indent="-342900">
              <a:buFont typeface="+mj-lt"/>
              <a:buAutoNum type="arabicPeriod"/>
            </a:pPr>
            <a:endParaRPr lang="en-US" dirty="0">
              <a:solidFill>
                <a:srgbClr val="000000"/>
              </a:solidFill>
            </a:endParaRPr>
          </a:p>
          <a:p>
            <a:pPr marL="342900" indent="-342900">
              <a:buFont typeface="+mj-lt"/>
              <a:buAutoNum type="arabicPeriod"/>
            </a:pPr>
            <a:r>
              <a:rPr lang="en-US" b="1" dirty="0">
                <a:solidFill>
                  <a:srgbClr val="000000"/>
                </a:solidFill>
              </a:rPr>
              <a:t>Inner-Dusk observations showing more dipolar signatures</a:t>
            </a:r>
            <a:r>
              <a:rPr lang="en-US" dirty="0">
                <a:solidFill>
                  <a:srgbClr val="000000"/>
                </a:solidFill>
              </a:rPr>
              <a:t>, while </a:t>
            </a:r>
            <a:r>
              <a:rPr lang="en-US" b="1" dirty="0">
                <a:solidFill>
                  <a:srgbClr val="000000"/>
                </a:solidFill>
              </a:rPr>
              <a:t>Outer-Dawn</a:t>
            </a:r>
            <a:r>
              <a:rPr lang="en-US" dirty="0">
                <a:solidFill>
                  <a:srgbClr val="000000"/>
                </a:solidFill>
              </a:rPr>
              <a:t> indicated </a:t>
            </a:r>
            <a:r>
              <a:rPr lang="en-US" b="1" dirty="0">
                <a:solidFill>
                  <a:srgbClr val="000000"/>
                </a:solidFill>
              </a:rPr>
              <a:t>relatively faster flows</a:t>
            </a:r>
            <a:endParaRPr lang="en-US" dirty="0">
              <a:solidFill>
                <a:srgbClr val="000000"/>
              </a:solidFill>
            </a:endParaRPr>
          </a:p>
          <a:p>
            <a:pPr marL="342900" indent="-342900">
              <a:buFont typeface="+mj-lt"/>
              <a:buAutoNum type="arabicPeriod"/>
            </a:pPr>
            <a:endParaRPr lang="en-US" dirty="0">
              <a:solidFill>
                <a:srgbClr val="000000"/>
              </a:solidFill>
            </a:endParaRPr>
          </a:p>
        </p:txBody>
      </p:sp>
      <p:sp>
        <p:nvSpPr>
          <p:cNvPr id="8" name="TextBox 7">
            <a:extLst>
              <a:ext uri="{FF2B5EF4-FFF2-40B4-BE49-F238E27FC236}">
                <a16:creationId xmlns:a16="http://schemas.microsoft.com/office/drawing/2014/main" id="{25778080-DBAE-E2BC-6BB4-7D5699041F56}"/>
              </a:ext>
            </a:extLst>
          </p:cNvPr>
          <p:cNvSpPr txBox="1"/>
          <p:nvPr/>
        </p:nvSpPr>
        <p:spPr>
          <a:xfrm>
            <a:off x="575400" y="4346907"/>
            <a:ext cx="100698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rPr>
              <a:t>Validate results using FPI instrument (MMS)</a:t>
            </a:r>
          </a:p>
          <a:p>
            <a:pPr marL="285750" indent="-285750">
              <a:buFont typeface="Arial" panose="020B0604020202020204" pitchFamily="34" charset="0"/>
              <a:buChar char="•"/>
            </a:pPr>
            <a:r>
              <a:rPr lang="en-US" dirty="0">
                <a:solidFill>
                  <a:srgbClr val="000000"/>
                </a:solidFill>
              </a:rPr>
              <a:t>Evaluate mass and energy flux transport</a:t>
            </a:r>
          </a:p>
          <a:p>
            <a:pPr marL="285750" indent="-285750">
              <a:buFont typeface="Arial" panose="020B0604020202020204" pitchFamily="34" charset="0"/>
              <a:buChar char="•"/>
            </a:pPr>
            <a:r>
              <a:rPr lang="en-US" dirty="0">
                <a:solidFill>
                  <a:srgbClr val="000000"/>
                </a:solidFill>
              </a:rPr>
              <a:t>Validate findings with THEMIS mission &amp; expand </a:t>
            </a:r>
            <a:r>
              <a:rPr lang="en-US" dirty="0" err="1">
                <a:solidFill>
                  <a:srgbClr val="000000"/>
                </a:solidFill>
              </a:rPr>
              <a:t>Geotail</a:t>
            </a:r>
            <a:r>
              <a:rPr lang="en-US" dirty="0">
                <a:solidFill>
                  <a:srgbClr val="000000"/>
                </a:solidFill>
              </a:rPr>
              <a:t> dataset to 2022</a:t>
            </a:r>
          </a:p>
          <a:p>
            <a:pPr marL="285750" indent="-285750">
              <a:buFont typeface="Arial" panose="020B0604020202020204" pitchFamily="34" charset="0"/>
              <a:buChar char="•"/>
            </a:pPr>
            <a:r>
              <a:rPr lang="en-US" dirty="0">
                <a:solidFill>
                  <a:srgbClr val="000000"/>
                </a:solidFill>
              </a:rPr>
              <a:t>Quantify contribution of mesoscale transient phenomena across different missions</a:t>
            </a:r>
          </a:p>
        </p:txBody>
      </p:sp>
    </p:spTree>
    <p:extLst>
      <p:ext uri="{BB962C8B-B14F-4D97-AF65-F5344CB8AC3E}">
        <p14:creationId xmlns:p14="http://schemas.microsoft.com/office/powerpoint/2010/main" val="3306115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AE1C24-76E7-192D-3F6D-8E6F90B18F85}"/>
              </a:ext>
            </a:extLst>
          </p:cNvPr>
          <p:cNvPicPr>
            <a:picLocks noChangeAspect="1"/>
          </p:cNvPicPr>
          <p:nvPr/>
        </p:nvPicPr>
        <p:blipFill rotWithShape="1">
          <a:blip r:embed="rId2"/>
          <a:srcRect l="7262" r="6363" b="11625"/>
          <a:stretch/>
        </p:blipFill>
        <p:spPr>
          <a:xfrm>
            <a:off x="1728716" y="789088"/>
            <a:ext cx="9515947" cy="5563585"/>
          </a:xfrm>
          <a:prstGeom prst="rect">
            <a:avLst/>
          </a:prstGeom>
        </p:spPr>
      </p:pic>
      <p:sp>
        <p:nvSpPr>
          <p:cNvPr id="3" name="Title 2"/>
          <p:cNvSpPr>
            <a:spLocks noGrp="1"/>
          </p:cNvSpPr>
          <p:nvPr>
            <p:ph type="title"/>
          </p:nvPr>
        </p:nvSpPr>
        <p:spPr/>
        <p:txBody>
          <a:bodyPr>
            <a:normAutofit fontScale="90000"/>
          </a:bodyPr>
          <a:lstStyle/>
          <a:p>
            <a:pPr algn="ctr"/>
            <a:r>
              <a:rPr lang="en-US" dirty="0"/>
              <a:t>Future work:</a:t>
            </a:r>
            <a:br>
              <a:rPr lang="en-US" dirty="0"/>
            </a:br>
            <a:r>
              <a:rPr lang="en-US" dirty="0"/>
              <a:t>Connecting storms to SC coverage &amp; to transients</a:t>
            </a:r>
            <a:endParaRPr lang="sv-SE" dirty="0"/>
          </a:p>
        </p:txBody>
      </p:sp>
      <p:sp>
        <p:nvSpPr>
          <p:cNvPr id="2" name="TextBox 1">
            <a:extLst>
              <a:ext uri="{FF2B5EF4-FFF2-40B4-BE49-F238E27FC236}">
                <a16:creationId xmlns:a16="http://schemas.microsoft.com/office/drawing/2014/main" id="{79B5E49F-8C8A-6079-2208-DBC8595BF90E}"/>
              </a:ext>
            </a:extLst>
          </p:cNvPr>
          <p:cNvSpPr txBox="1"/>
          <p:nvPr/>
        </p:nvSpPr>
        <p:spPr>
          <a:xfrm>
            <a:off x="0" y="2385537"/>
            <a:ext cx="1920719" cy="1384995"/>
          </a:xfrm>
          <a:prstGeom prst="rect">
            <a:avLst/>
          </a:prstGeom>
          <a:noFill/>
        </p:spPr>
        <p:txBody>
          <a:bodyPr wrap="none" rtlCol="0">
            <a:spAutoFit/>
          </a:bodyPr>
          <a:lstStyle/>
          <a:p>
            <a:r>
              <a:rPr lang="en-US" sz="1400" dirty="0">
                <a:solidFill>
                  <a:srgbClr val="000000"/>
                </a:solidFill>
              </a:rPr>
              <a:t>Red = MMS coverage</a:t>
            </a:r>
          </a:p>
          <a:p>
            <a:endParaRPr lang="en-US" sz="1400" dirty="0">
              <a:solidFill>
                <a:srgbClr val="000000"/>
              </a:solidFill>
            </a:endParaRPr>
          </a:p>
          <a:p>
            <a:r>
              <a:rPr lang="en-US" sz="1400" dirty="0">
                <a:solidFill>
                  <a:srgbClr val="000000"/>
                </a:solidFill>
              </a:rPr>
              <a:t>Green = IP shocks</a:t>
            </a:r>
          </a:p>
          <a:p>
            <a:endParaRPr lang="en-US" sz="1400" dirty="0">
              <a:solidFill>
                <a:srgbClr val="000000"/>
              </a:solidFill>
            </a:endParaRPr>
          </a:p>
          <a:p>
            <a:r>
              <a:rPr lang="en-US" sz="1400" dirty="0">
                <a:solidFill>
                  <a:srgbClr val="000000"/>
                </a:solidFill>
              </a:rPr>
              <a:t>Yellow = BBFs</a:t>
            </a:r>
          </a:p>
          <a:p>
            <a:endParaRPr lang="en-US" sz="1400" dirty="0">
              <a:solidFill>
                <a:srgbClr val="000000"/>
              </a:solidFill>
            </a:endParaRPr>
          </a:p>
        </p:txBody>
      </p:sp>
    </p:spTree>
    <p:extLst>
      <p:ext uri="{BB962C8B-B14F-4D97-AF65-F5344CB8AC3E}">
        <p14:creationId xmlns:p14="http://schemas.microsoft.com/office/powerpoint/2010/main" val="871380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C61E-A393-9B7C-9507-C642B4E2E93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59B8D2-A4AC-7619-5D1E-96F0C6F306A3}"/>
              </a:ext>
            </a:extLst>
          </p:cNvPr>
          <p:cNvSpPr>
            <a:spLocks noGrp="1"/>
          </p:cNvSpPr>
          <p:nvPr>
            <p:ph idx="1"/>
          </p:nvPr>
        </p:nvSpPr>
        <p:spPr>
          <a:xfrm>
            <a:off x="420914" y="-1"/>
            <a:ext cx="11196286" cy="6858001"/>
          </a:xfrm>
        </p:spPr>
        <p:txBody>
          <a:bodyPr anchor="ctr">
            <a:normAutofit/>
          </a:bodyPr>
          <a:lstStyle/>
          <a:p>
            <a:pPr marL="0" indent="0" algn="ctr">
              <a:buNone/>
            </a:pPr>
            <a:r>
              <a:rPr lang="en-US" sz="3600" dirty="0"/>
              <a:t>Extras</a:t>
            </a:r>
          </a:p>
        </p:txBody>
      </p:sp>
    </p:spTree>
    <p:extLst>
      <p:ext uri="{BB962C8B-B14F-4D97-AF65-F5344CB8AC3E}">
        <p14:creationId xmlns:p14="http://schemas.microsoft.com/office/powerpoint/2010/main" val="1925025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Dusk – Dawn Asymmetry Velocity</a:t>
            </a:r>
            <a:endParaRPr lang="sv-SE" dirty="0"/>
          </a:p>
        </p:txBody>
      </p:sp>
      <p:pic>
        <p:nvPicPr>
          <p:cNvPr id="16" name="Picture 15">
            <a:extLst>
              <a:ext uri="{FF2B5EF4-FFF2-40B4-BE49-F238E27FC236}">
                <a16:creationId xmlns:a16="http://schemas.microsoft.com/office/drawing/2014/main" id="{A1EFE57B-1921-DD95-22B2-A76AF90E4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723" y="4631435"/>
            <a:ext cx="5928742" cy="1920240"/>
          </a:xfrm>
          <a:prstGeom prst="rect">
            <a:avLst/>
          </a:prstGeom>
        </p:spPr>
      </p:pic>
      <p:sp>
        <p:nvSpPr>
          <p:cNvPr id="29" name="TextBox 28">
            <a:extLst>
              <a:ext uri="{FF2B5EF4-FFF2-40B4-BE49-F238E27FC236}">
                <a16:creationId xmlns:a16="http://schemas.microsoft.com/office/drawing/2014/main" id="{EC342BF0-D58F-5BCA-9FBE-79CD0BA691B3}"/>
              </a:ext>
            </a:extLst>
          </p:cNvPr>
          <p:cNvSpPr txBox="1"/>
          <p:nvPr/>
        </p:nvSpPr>
        <p:spPr>
          <a:xfrm>
            <a:off x="402535" y="5406889"/>
            <a:ext cx="684803" cy="369332"/>
          </a:xfrm>
          <a:prstGeom prst="rect">
            <a:avLst/>
          </a:prstGeom>
          <a:noFill/>
        </p:spPr>
        <p:txBody>
          <a:bodyPr wrap="none" rtlCol="0">
            <a:spAutoFit/>
          </a:bodyPr>
          <a:lstStyle/>
          <a:p>
            <a:pPr algn="ctr"/>
            <a:r>
              <a:rPr lang="en-US" dirty="0">
                <a:solidFill>
                  <a:srgbClr val="FF0000"/>
                </a:solidFill>
              </a:rPr>
              <a:t>Main</a:t>
            </a:r>
          </a:p>
        </p:txBody>
      </p:sp>
      <p:pic>
        <p:nvPicPr>
          <p:cNvPr id="34" name="Picture 33">
            <a:extLst>
              <a:ext uri="{FF2B5EF4-FFF2-40B4-BE49-F238E27FC236}">
                <a16:creationId xmlns:a16="http://schemas.microsoft.com/office/drawing/2014/main" id="{B1621D3E-8556-7EB4-B2E4-A63C133A8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723" y="2741990"/>
            <a:ext cx="5928742" cy="1920240"/>
          </a:xfrm>
          <a:prstGeom prst="rect">
            <a:avLst/>
          </a:prstGeom>
        </p:spPr>
      </p:pic>
      <p:pic>
        <p:nvPicPr>
          <p:cNvPr id="36" name="Picture 35">
            <a:extLst>
              <a:ext uri="{FF2B5EF4-FFF2-40B4-BE49-F238E27FC236}">
                <a16:creationId xmlns:a16="http://schemas.microsoft.com/office/drawing/2014/main" id="{BB6A6301-82E0-4A12-9096-DD13CFECF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723" y="821750"/>
            <a:ext cx="5928742" cy="1920240"/>
          </a:xfrm>
          <a:prstGeom prst="rect">
            <a:avLst/>
          </a:prstGeom>
        </p:spPr>
      </p:pic>
      <p:sp>
        <p:nvSpPr>
          <p:cNvPr id="37" name="TextBox 36">
            <a:extLst>
              <a:ext uri="{FF2B5EF4-FFF2-40B4-BE49-F238E27FC236}">
                <a16:creationId xmlns:a16="http://schemas.microsoft.com/office/drawing/2014/main" id="{928FEF53-692D-9FB5-8D8D-170A11CD61E2}"/>
              </a:ext>
            </a:extLst>
          </p:cNvPr>
          <p:cNvSpPr txBox="1"/>
          <p:nvPr/>
        </p:nvSpPr>
        <p:spPr>
          <a:xfrm>
            <a:off x="165290" y="3429000"/>
            <a:ext cx="1159292" cy="369332"/>
          </a:xfrm>
          <a:prstGeom prst="rect">
            <a:avLst/>
          </a:prstGeom>
          <a:noFill/>
        </p:spPr>
        <p:txBody>
          <a:bodyPr wrap="none" rtlCol="0">
            <a:spAutoFit/>
          </a:bodyPr>
          <a:lstStyle/>
          <a:p>
            <a:pPr algn="ctr"/>
            <a:r>
              <a:rPr lang="en-US" dirty="0">
                <a:solidFill>
                  <a:srgbClr val="0000FF"/>
                </a:solidFill>
              </a:rPr>
              <a:t>Recovery</a:t>
            </a:r>
          </a:p>
        </p:txBody>
      </p:sp>
      <p:sp>
        <p:nvSpPr>
          <p:cNvPr id="38" name="TextBox 37">
            <a:extLst>
              <a:ext uri="{FF2B5EF4-FFF2-40B4-BE49-F238E27FC236}">
                <a16:creationId xmlns:a16="http://schemas.microsoft.com/office/drawing/2014/main" id="{85CB7116-0405-5572-BA17-C0DE38BBEC7C}"/>
              </a:ext>
            </a:extLst>
          </p:cNvPr>
          <p:cNvSpPr txBox="1"/>
          <p:nvPr/>
        </p:nvSpPr>
        <p:spPr>
          <a:xfrm>
            <a:off x="376887" y="1424712"/>
            <a:ext cx="736099" cy="369332"/>
          </a:xfrm>
          <a:prstGeom prst="rect">
            <a:avLst/>
          </a:prstGeom>
          <a:noFill/>
        </p:spPr>
        <p:txBody>
          <a:bodyPr wrap="square" rtlCol="0">
            <a:spAutoFit/>
          </a:bodyPr>
          <a:lstStyle/>
          <a:p>
            <a:pPr algn="ctr"/>
            <a:r>
              <a:rPr lang="en-US" dirty="0">
                <a:solidFill>
                  <a:srgbClr val="000000"/>
                </a:solidFill>
              </a:rPr>
              <a:t>Quiet</a:t>
            </a:r>
          </a:p>
        </p:txBody>
      </p:sp>
      <p:pic>
        <p:nvPicPr>
          <p:cNvPr id="39" name="Picture 38">
            <a:extLst>
              <a:ext uri="{FF2B5EF4-FFF2-40B4-BE49-F238E27FC236}">
                <a16:creationId xmlns:a16="http://schemas.microsoft.com/office/drawing/2014/main" id="{2FCFCA6F-B49E-DEB4-DD4C-6E5513E07EDD}"/>
              </a:ext>
            </a:extLst>
          </p:cNvPr>
          <p:cNvPicPr>
            <a:picLocks noChangeAspect="1"/>
          </p:cNvPicPr>
          <p:nvPr/>
        </p:nvPicPr>
        <p:blipFill>
          <a:blip r:embed="rId5"/>
          <a:stretch>
            <a:fillRect/>
          </a:stretch>
        </p:blipFill>
        <p:spPr>
          <a:xfrm>
            <a:off x="8218869" y="762000"/>
            <a:ext cx="3855308" cy="5486400"/>
          </a:xfrm>
          <a:prstGeom prst="rect">
            <a:avLst/>
          </a:prstGeom>
        </p:spPr>
      </p:pic>
      <p:sp>
        <p:nvSpPr>
          <p:cNvPr id="40" name="TextBox 39">
            <a:extLst>
              <a:ext uri="{FF2B5EF4-FFF2-40B4-BE49-F238E27FC236}">
                <a16:creationId xmlns:a16="http://schemas.microsoft.com/office/drawing/2014/main" id="{6A45E90F-26A5-B7B4-9E4E-D1D17F1A5642}"/>
              </a:ext>
            </a:extLst>
          </p:cNvPr>
          <p:cNvSpPr txBox="1"/>
          <p:nvPr/>
        </p:nvSpPr>
        <p:spPr>
          <a:xfrm>
            <a:off x="7418874" y="4575348"/>
            <a:ext cx="774571" cy="369332"/>
          </a:xfrm>
          <a:prstGeom prst="rect">
            <a:avLst/>
          </a:prstGeom>
          <a:noFill/>
        </p:spPr>
        <p:txBody>
          <a:bodyPr wrap="none" rtlCol="0">
            <a:spAutoFit/>
          </a:bodyPr>
          <a:lstStyle/>
          <a:p>
            <a:r>
              <a:rPr lang="en-US" dirty="0">
                <a:solidFill>
                  <a:srgbClr val="000000"/>
                </a:solidFill>
              </a:rPr>
              <a:t>Dawn</a:t>
            </a:r>
          </a:p>
        </p:txBody>
      </p:sp>
      <p:sp>
        <p:nvSpPr>
          <p:cNvPr id="41" name="TextBox 40">
            <a:extLst>
              <a:ext uri="{FF2B5EF4-FFF2-40B4-BE49-F238E27FC236}">
                <a16:creationId xmlns:a16="http://schemas.microsoft.com/office/drawing/2014/main" id="{E8DA8F52-F527-CF4D-206E-22FB61A963BC}"/>
              </a:ext>
            </a:extLst>
          </p:cNvPr>
          <p:cNvSpPr txBox="1"/>
          <p:nvPr/>
        </p:nvSpPr>
        <p:spPr>
          <a:xfrm>
            <a:off x="7487786" y="2118099"/>
            <a:ext cx="710451" cy="369332"/>
          </a:xfrm>
          <a:prstGeom prst="rect">
            <a:avLst/>
          </a:prstGeom>
          <a:noFill/>
        </p:spPr>
        <p:txBody>
          <a:bodyPr wrap="none" rtlCol="0">
            <a:spAutoFit/>
          </a:bodyPr>
          <a:lstStyle/>
          <a:p>
            <a:r>
              <a:rPr lang="en-US" dirty="0">
                <a:solidFill>
                  <a:srgbClr val="000000"/>
                </a:solidFill>
              </a:rPr>
              <a:t>Dusk</a:t>
            </a:r>
          </a:p>
        </p:txBody>
      </p:sp>
    </p:spTree>
    <p:extLst>
      <p:ext uri="{BB962C8B-B14F-4D97-AF65-F5344CB8AC3E}">
        <p14:creationId xmlns:p14="http://schemas.microsoft.com/office/powerpoint/2010/main" val="601873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Transport and mesoscale structures</a:t>
            </a:r>
            <a:endParaRPr lang="sv-SE" dirty="0"/>
          </a:p>
        </p:txBody>
      </p:sp>
      <p:pic>
        <p:nvPicPr>
          <p:cNvPr id="2" name="Picture 1">
            <a:extLst>
              <a:ext uri="{FF2B5EF4-FFF2-40B4-BE49-F238E27FC236}">
                <a16:creationId xmlns:a16="http://schemas.microsoft.com/office/drawing/2014/main" id="{C7601403-AAB5-952A-86FC-10A4EB4F4ED1}"/>
              </a:ext>
            </a:extLst>
          </p:cNvPr>
          <p:cNvPicPr>
            <a:picLocks noChangeAspect="1"/>
          </p:cNvPicPr>
          <p:nvPr/>
        </p:nvPicPr>
        <p:blipFill>
          <a:blip r:embed="rId3"/>
          <a:stretch>
            <a:fillRect/>
          </a:stretch>
        </p:blipFill>
        <p:spPr>
          <a:xfrm>
            <a:off x="0" y="1158421"/>
            <a:ext cx="5397104" cy="5184547"/>
          </a:xfrm>
          <a:prstGeom prst="rect">
            <a:avLst/>
          </a:prstGeom>
        </p:spPr>
      </p:pic>
      <p:sp>
        <p:nvSpPr>
          <p:cNvPr id="4" name="TextBox 3">
            <a:extLst>
              <a:ext uri="{FF2B5EF4-FFF2-40B4-BE49-F238E27FC236}">
                <a16:creationId xmlns:a16="http://schemas.microsoft.com/office/drawing/2014/main" id="{A459048B-BB6B-7D2B-35AA-4BE48187FF29}"/>
              </a:ext>
            </a:extLst>
          </p:cNvPr>
          <p:cNvSpPr txBox="1"/>
          <p:nvPr/>
        </p:nvSpPr>
        <p:spPr>
          <a:xfrm>
            <a:off x="0" y="6342968"/>
            <a:ext cx="6161964" cy="276999"/>
          </a:xfrm>
          <a:prstGeom prst="rect">
            <a:avLst/>
          </a:prstGeom>
          <a:noFill/>
        </p:spPr>
        <p:txBody>
          <a:bodyPr wrap="square">
            <a:spAutoFit/>
          </a:bodyPr>
          <a:lstStyle/>
          <a:p>
            <a:r>
              <a:rPr lang="en-US" sz="1200" dirty="0" err="1">
                <a:solidFill>
                  <a:srgbClr val="000000"/>
                </a:solidFill>
              </a:rPr>
              <a:t>Runov</a:t>
            </a:r>
            <a:r>
              <a:rPr lang="en-US" sz="1200" dirty="0">
                <a:solidFill>
                  <a:srgbClr val="000000"/>
                </a:solidFill>
              </a:rPr>
              <a:t>+ 2009</a:t>
            </a:r>
          </a:p>
        </p:txBody>
      </p:sp>
      <p:pic>
        <p:nvPicPr>
          <p:cNvPr id="1026" name="Picture 2" descr="Details are in the caption following the image">
            <a:extLst>
              <a:ext uri="{FF2B5EF4-FFF2-40B4-BE49-F238E27FC236}">
                <a16:creationId xmlns:a16="http://schemas.microsoft.com/office/drawing/2014/main" id="{DB0AFE5E-7A7F-2CFC-0D0C-A8739105E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7818" y="973754"/>
            <a:ext cx="6257461" cy="51845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9C4AB6-6C51-6F79-CB8D-0FED65766F14}"/>
              </a:ext>
            </a:extLst>
          </p:cNvPr>
          <p:cNvSpPr txBox="1"/>
          <p:nvPr/>
        </p:nvSpPr>
        <p:spPr>
          <a:xfrm>
            <a:off x="6030036" y="6296760"/>
            <a:ext cx="6161964" cy="276999"/>
          </a:xfrm>
          <a:prstGeom prst="rect">
            <a:avLst/>
          </a:prstGeom>
          <a:noFill/>
        </p:spPr>
        <p:txBody>
          <a:bodyPr wrap="square">
            <a:spAutoFit/>
          </a:bodyPr>
          <a:lstStyle/>
          <a:p>
            <a:pPr algn="r"/>
            <a:r>
              <a:rPr lang="en-US" sz="1200" dirty="0" err="1">
                <a:solidFill>
                  <a:srgbClr val="000000"/>
                </a:solidFill>
              </a:rPr>
              <a:t>Merkin</a:t>
            </a:r>
            <a:r>
              <a:rPr lang="en-US" sz="1200" dirty="0">
                <a:solidFill>
                  <a:srgbClr val="000000"/>
                </a:solidFill>
              </a:rPr>
              <a:t>+ 2019</a:t>
            </a:r>
          </a:p>
        </p:txBody>
      </p:sp>
    </p:spTree>
    <p:extLst>
      <p:ext uri="{BB962C8B-B14F-4D97-AF65-F5344CB8AC3E}">
        <p14:creationId xmlns:p14="http://schemas.microsoft.com/office/powerpoint/2010/main" val="1774841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Confirmation of previous results</a:t>
            </a:r>
            <a:endParaRPr lang="sv-SE" dirty="0"/>
          </a:p>
        </p:txBody>
      </p:sp>
      <p:grpSp>
        <p:nvGrpSpPr>
          <p:cNvPr id="8" name="Group 7">
            <a:extLst>
              <a:ext uri="{FF2B5EF4-FFF2-40B4-BE49-F238E27FC236}">
                <a16:creationId xmlns:a16="http://schemas.microsoft.com/office/drawing/2014/main" id="{7659EE26-DC10-C87C-1AAA-A0AE6C3035F0}"/>
              </a:ext>
            </a:extLst>
          </p:cNvPr>
          <p:cNvGrpSpPr/>
          <p:nvPr/>
        </p:nvGrpSpPr>
        <p:grpSpPr>
          <a:xfrm>
            <a:off x="971547" y="638233"/>
            <a:ext cx="2841821" cy="5905626"/>
            <a:chOff x="-3" y="719258"/>
            <a:chExt cx="2841821" cy="5905626"/>
          </a:xfrm>
        </p:grpSpPr>
        <p:pic>
          <p:nvPicPr>
            <p:cNvPr id="7" name="Picture 6">
              <a:extLst>
                <a:ext uri="{FF2B5EF4-FFF2-40B4-BE49-F238E27FC236}">
                  <a16:creationId xmlns:a16="http://schemas.microsoft.com/office/drawing/2014/main" id="{7608EAB0-EA44-6E02-72F0-402D0B082170}"/>
                </a:ext>
              </a:extLst>
            </p:cNvPr>
            <p:cNvPicPr>
              <a:picLocks noChangeAspect="1"/>
            </p:cNvPicPr>
            <p:nvPr/>
          </p:nvPicPr>
          <p:blipFill>
            <a:blip r:embed="rId2"/>
            <a:stretch>
              <a:fillRect/>
            </a:stretch>
          </p:blipFill>
          <p:spPr>
            <a:xfrm>
              <a:off x="-3" y="4521764"/>
              <a:ext cx="2841819" cy="2103120"/>
            </a:xfrm>
            <a:prstGeom prst="rect">
              <a:avLst/>
            </a:prstGeom>
          </p:spPr>
        </p:pic>
        <p:pic>
          <p:nvPicPr>
            <p:cNvPr id="6" name="Picture 5">
              <a:extLst>
                <a:ext uri="{FF2B5EF4-FFF2-40B4-BE49-F238E27FC236}">
                  <a16:creationId xmlns:a16="http://schemas.microsoft.com/office/drawing/2014/main" id="{FDFBD48C-AC4A-C99A-139F-643B542E616A}"/>
                </a:ext>
              </a:extLst>
            </p:cNvPr>
            <p:cNvPicPr>
              <a:picLocks noChangeAspect="1"/>
            </p:cNvPicPr>
            <p:nvPr/>
          </p:nvPicPr>
          <p:blipFill>
            <a:blip r:embed="rId3"/>
            <a:stretch>
              <a:fillRect/>
            </a:stretch>
          </p:blipFill>
          <p:spPr>
            <a:xfrm>
              <a:off x="-2" y="2626991"/>
              <a:ext cx="2841819" cy="2103120"/>
            </a:xfrm>
            <a:prstGeom prst="rect">
              <a:avLst/>
            </a:prstGeom>
          </p:spPr>
        </p:pic>
        <p:pic>
          <p:nvPicPr>
            <p:cNvPr id="5" name="Picture 4">
              <a:extLst>
                <a:ext uri="{FF2B5EF4-FFF2-40B4-BE49-F238E27FC236}">
                  <a16:creationId xmlns:a16="http://schemas.microsoft.com/office/drawing/2014/main" id="{8825ABBA-4FFC-1335-3CC2-E3D3625E4CAB}"/>
                </a:ext>
              </a:extLst>
            </p:cNvPr>
            <p:cNvPicPr>
              <a:picLocks noChangeAspect="1"/>
            </p:cNvPicPr>
            <p:nvPr/>
          </p:nvPicPr>
          <p:blipFill>
            <a:blip r:embed="rId4"/>
            <a:stretch>
              <a:fillRect/>
            </a:stretch>
          </p:blipFill>
          <p:spPr>
            <a:xfrm>
              <a:off x="-1" y="719258"/>
              <a:ext cx="2841819" cy="2103120"/>
            </a:xfrm>
            <a:prstGeom prst="rect">
              <a:avLst/>
            </a:prstGeom>
          </p:spPr>
        </p:pic>
      </p:grpSp>
      <p:sp>
        <p:nvSpPr>
          <p:cNvPr id="9" name="TextBox 8">
            <a:extLst>
              <a:ext uri="{FF2B5EF4-FFF2-40B4-BE49-F238E27FC236}">
                <a16:creationId xmlns:a16="http://schemas.microsoft.com/office/drawing/2014/main" id="{D38700E3-2755-DE70-CB21-519F5136A330}"/>
              </a:ext>
            </a:extLst>
          </p:cNvPr>
          <p:cNvSpPr txBox="1"/>
          <p:nvPr/>
        </p:nvSpPr>
        <p:spPr>
          <a:xfrm>
            <a:off x="1432136" y="6459583"/>
            <a:ext cx="1149674"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panose="020B0604020202020204"/>
                <a:ea typeface="+mn-ea"/>
                <a:cs typeface="+mn-cs"/>
              </a:rPr>
              <a:t>Ohtani</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&amp; Mukai 2008</a:t>
            </a:r>
          </a:p>
        </p:txBody>
      </p:sp>
      <p:grpSp>
        <p:nvGrpSpPr>
          <p:cNvPr id="27" name="Group 26">
            <a:extLst>
              <a:ext uri="{FF2B5EF4-FFF2-40B4-BE49-F238E27FC236}">
                <a16:creationId xmlns:a16="http://schemas.microsoft.com/office/drawing/2014/main" id="{BC03B769-D660-8D3D-E085-3AC56AEF5335}"/>
              </a:ext>
            </a:extLst>
          </p:cNvPr>
          <p:cNvGrpSpPr/>
          <p:nvPr/>
        </p:nvGrpSpPr>
        <p:grpSpPr>
          <a:xfrm>
            <a:off x="4077234" y="717766"/>
            <a:ext cx="2734467" cy="5903641"/>
            <a:chOff x="4575623" y="717766"/>
            <a:chExt cx="2734467" cy="5903641"/>
          </a:xfrm>
        </p:grpSpPr>
        <p:pic>
          <p:nvPicPr>
            <p:cNvPr id="26" name="Picture 25">
              <a:extLst>
                <a:ext uri="{FF2B5EF4-FFF2-40B4-BE49-F238E27FC236}">
                  <a16:creationId xmlns:a16="http://schemas.microsoft.com/office/drawing/2014/main" id="{887FE40D-E7DC-5216-2474-7D4D7AC7CD3E}"/>
                </a:ext>
              </a:extLst>
            </p:cNvPr>
            <p:cNvPicPr>
              <a:picLocks noChangeAspect="1"/>
            </p:cNvPicPr>
            <p:nvPr/>
          </p:nvPicPr>
          <p:blipFill>
            <a:blip r:embed="rId5"/>
            <a:stretch>
              <a:fillRect/>
            </a:stretch>
          </p:blipFill>
          <p:spPr>
            <a:xfrm>
              <a:off x="4656506" y="4609727"/>
              <a:ext cx="2653584" cy="2011680"/>
            </a:xfrm>
            <a:prstGeom prst="rect">
              <a:avLst/>
            </a:prstGeom>
          </p:spPr>
        </p:pic>
        <p:pic>
          <p:nvPicPr>
            <p:cNvPr id="24" name="Picture 23">
              <a:extLst>
                <a:ext uri="{FF2B5EF4-FFF2-40B4-BE49-F238E27FC236}">
                  <a16:creationId xmlns:a16="http://schemas.microsoft.com/office/drawing/2014/main" id="{2F4ADCC4-3BD3-25F5-939D-87662BC0F1A1}"/>
                </a:ext>
              </a:extLst>
            </p:cNvPr>
            <p:cNvPicPr>
              <a:picLocks noChangeAspect="1"/>
            </p:cNvPicPr>
            <p:nvPr/>
          </p:nvPicPr>
          <p:blipFill>
            <a:blip r:embed="rId6"/>
            <a:stretch>
              <a:fillRect/>
            </a:stretch>
          </p:blipFill>
          <p:spPr>
            <a:xfrm>
              <a:off x="4575624" y="717766"/>
              <a:ext cx="2653583" cy="2011680"/>
            </a:xfrm>
            <a:prstGeom prst="rect">
              <a:avLst/>
            </a:prstGeom>
          </p:spPr>
        </p:pic>
        <p:pic>
          <p:nvPicPr>
            <p:cNvPr id="25" name="Picture 24">
              <a:extLst>
                <a:ext uri="{FF2B5EF4-FFF2-40B4-BE49-F238E27FC236}">
                  <a16:creationId xmlns:a16="http://schemas.microsoft.com/office/drawing/2014/main" id="{2B48D1CE-9D27-A54F-3F79-FEAF386A71C4}"/>
                </a:ext>
              </a:extLst>
            </p:cNvPr>
            <p:cNvPicPr>
              <a:picLocks noChangeAspect="1"/>
            </p:cNvPicPr>
            <p:nvPr/>
          </p:nvPicPr>
          <p:blipFill>
            <a:blip r:embed="rId7"/>
            <a:stretch>
              <a:fillRect/>
            </a:stretch>
          </p:blipFill>
          <p:spPr>
            <a:xfrm>
              <a:off x="4575623" y="2681141"/>
              <a:ext cx="2653584" cy="2011680"/>
            </a:xfrm>
            <a:prstGeom prst="rect">
              <a:avLst/>
            </a:prstGeom>
          </p:spPr>
        </p:pic>
      </p:grpSp>
      <p:grpSp>
        <p:nvGrpSpPr>
          <p:cNvPr id="33" name="Group 32">
            <a:extLst>
              <a:ext uri="{FF2B5EF4-FFF2-40B4-BE49-F238E27FC236}">
                <a16:creationId xmlns:a16="http://schemas.microsoft.com/office/drawing/2014/main" id="{02D4F12B-D53E-8C4C-9F12-B3740400F4F6}"/>
              </a:ext>
            </a:extLst>
          </p:cNvPr>
          <p:cNvGrpSpPr/>
          <p:nvPr/>
        </p:nvGrpSpPr>
        <p:grpSpPr>
          <a:xfrm>
            <a:off x="7157405" y="710116"/>
            <a:ext cx="2653584" cy="5905626"/>
            <a:chOff x="8309930" y="638233"/>
            <a:chExt cx="2653584" cy="5905626"/>
          </a:xfrm>
        </p:grpSpPr>
        <p:pic>
          <p:nvPicPr>
            <p:cNvPr id="21" name="Picture 20">
              <a:extLst>
                <a:ext uri="{FF2B5EF4-FFF2-40B4-BE49-F238E27FC236}">
                  <a16:creationId xmlns:a16="http://schemas.microsoft.com/office/drawing/2014/main" id="{655C8976-0ACA-03AB-D7A1-EFDC4B2F45B0}"/>
                </a:ext>
              </a:extLst>
            </p:cNvPr>
            <p:cNvPicPr>
              <a:picLocks noChangeAspect="1"/>
            </p:cNvPicPr>
            <p:nvPr/>
          </p:nvPicPr>
          <p:blipFill>
            <a:blip r:embed="rId8"/>
            <a:stretch>
              <a:fillRect/>
            </a:stretch>
          </p:blipFill>
          <p:spPr>
            <a:xfrm>
              <a:off x="8309930" y="638233"/>
              <a:ext cx="2653584" cy="2011680"/>
            </a:xfrm>
            <a:prstGeom prst="rect">
              <a:avLst/>
            </a:prstGeom>
          </p:spPr>
        </p:pic>
        <p:pic>
          <p:nvPicPr>
            <p:cNvPr id="30" name="Picture 29">
              <a:extLst>
                <a:ext uri="{FF2B5EF4-FFF2-40B4-BE49-F238E27FC236}">
                  <a16:creationId xmlns:a16="http://schemas.microsoft.com/office/drawing/2014/main" id="{6F9CCE7A-F0B2-7AD5-1E6A-49F246916F41}"/>
                </a:ext>
              </a:extLst>
            </p:cNvPr>
            <p:cNvPicPr>
              <a:picLocks noChangeAspect="1"/>
            </p:cNvPicPr>
            <p:nvPr/>
          </p:nvPicPr>
          <p:blipFill>
            <a:blip r:embed="rId9"/>
            <a:stretch>
              <a:fillRect/>
            </a:stretch>
          </p:blipFill>
          <p:spPr>
            <a:xfrm>
              <a:off x="8309930" y="4532179"/>
              <a:ext cx="2653584" cy="2011680"/>
            </a:xfrm>
            <a:prstGeom prst="rect">
              <a:avLst/>
            </a:prstGeom>
          </p:spPr>
        </p:pic>
        <p:pic>
          <p:nvPicPr>
            <p:cNvPr id="32" name="Picture 31">
              <a:extLst>
                <a:ext uri="{FF2B5EF4-FFF2-40B4-BE49-F238E27FC236}">
                  <a16:creationId xmlns:a16="http://schemas.microsoft.com/office/drawing/2014/main" id="{DB35FFD9-4920-8877-AB10-D6233A0B3484}"/>
                </a:ext>
              </a:extLst>
            </p:cNvPr>
            <p:cNvPicPr>
              <a:picLocks noChangeAspect="1"/>
            </p:cNvPicPr>
            <p:nvPr/>
          </p:nvPicPr>
          <p:blipFill>
            <a:blip r:embed="rId10"/>
            <a:stretch>
              <a:fillRect/>
            </a:stretch>
          </p:blipFill>
          <p:spPr>
            <a:xfrm>
              <a:off x="8309930" y="2600820"/>
              <a:ext cx="2653584" cy="2011680"/>
            </a:xfrm>
            <a:prstGeom prst="rect">
              <a:avLst/>
            </a:prstGeom>
          </p:spPr>
        </p:pic>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554493F-D287-9E20-D37C-62245D4376ED}"/>
                  </a:ext>
                </a:extLst>
              </p:cNvPr>
              <p:cNvSpPr txBox="1"/>
              <p:nvPr/>
            </p:nvSpPr>
            <p:spPr>
              <a:xfrm>
                <a:off x="211952" y="1462903"/>
                <a:ext cx="678712" cy="42692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E</m:t>
                          </m:r>
                        </m:e>
                        <m:sub>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y</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V</m:t>
                          </m:r>
                        </m:e>
                        <m:sub>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x</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B</m:t>
                          </m:r>
                        </m:e>
                        <m:sub>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z</m:t>
                          </m:r>
                        </m:sub>
                      </m:sSub>
                    </m:oMath>
                  </m:oMathPara>
                </a14:m>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2" name="TextBox 1">
                <a:extLst>
                  <a:ext uri="{FF2B5EF4-FFF2-40B4-BE49-F238E27FC236}">
                    <a16:creationId xmlns:a16="http://schemas.microsoft.com/office/drawing/2014/main" id="{4554493F-D287-9E20-D37C-62245D4376ED}"/>
                  </a:ext>
                </a:extLst>
              </p:cNvPr>
              <p:cNvSpPr txBox="1">
                <a:spLocks noRot="1" noChangeAspect="1" noMove="1" noResize="1" noEditPoints="1" noAdjustHandles="1" noChangeArrowheads="1" noChangeShapeType="1" noTextEdit="1"/>
              </p:cNvSpPr>
              <p:nvPr/>
            </p:nvSpPr>
            <p:spPr>
              <a:xfrm>
                <a:off x="211952" y="1462903"/>
                <a:ext cx="678712" cy="426924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C2BED1-543B-953E-67C1-4000851BC649}"/>
                  </a:ext>
                </a:extLst>
              </p:cNvPr>
              <p:cNvSpPr txBox="1"/>
              <p:nvPr/>
            </p:nvSpPr>
            <p:spPr>
              <a:xfrm>
                <a:off x="9810989" y="844594"/>
                <a:ext cx="2169059"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sng" strike="noStrike" kern="1200" cap="none" spc="0" normalizeH="0" baseline="0" noProof="0" dirty="0">
                    <a:ln>
                      <a:noFill/>
                    </a:ln>
                    <a:solidFill>
                      <a:srgbClr val="000000"/>
                    </a:solidFill>
                    <a:effectLst/>
                    <a:uLnTx/>
                    <a:uFillTx/>
                    <a:latin typeface="Arial" panose="020B0604020202020204"/>
                    <a:ea typeface="+mn-ea"/>
                    <a:cs typeface="+mn-cs"/>
                  </a:rPr>
                  <a:t>Inner Magnetosphere: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−6&lt;</m:t>
                      </m:r>
                      <m:sSub>
                        <m:sSubPr>
                          <m:ctrlP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bPr>
                        <m:e>
                          <m: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𝑋</m:t>
                          </m:r>
                        </m:e>
                        <m:sub>
                          <m: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𝐺𝑆𝑀</m:t>
                          </m:r>
                        </m:sub>
                      </m:sSub>
                      <m: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&lt;15 </m:t>
                      </m:r>
                      <m:sSub>
                        <m:sSubPr>
                          <m:ctrlP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sSubPr>
                        <m:e>
                          <m: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𝑅</m:t>
                          </m:r>
                        </m:e>
                        <m:sub>
                          <m: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𝐸</m:t>
                          </m:r>
                        </m:sub>
                      </m:sSub>
                      <m:r>
                        <a:rPr kumimoji="0" lang="en-US" sz="15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oMath>
                  </m:oMathPara>
                </a14:m>
                <a:endParaRPr kumimoji="0" lang="en-US" sz="15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4" name="TextBox 3">
                <a:extLst>
                  <a:ext uri="{FF2B5EF4-FFF2-40B4-BE49-F238E27FC236}">
                    <a16:creationId xmlns:a16="http://schemas.microsoft.com/office/drawing/2014/main" id="{24C2BED1-543B-953E-67C1-4000851BC649}"/>
                  </a:ext>
                </a:extLst>
              </p:cNvPr>
              <p:cNvSpPr txBox="1">
                <a:spLocks noRot="1" noChangeAspect="1" noMove="1" noResize="1" noEditPoints="1" noAdjustHandles="1" noChangeArrowheads="1" noChangeShapeType="1" noTextEdit="1"/>
              </p:cNvSpPr>
              <p:nvPr/>
            </p:nvSpPr>
            <p:spPr>
              <a:xfrm>
                <a:off x="9810989" y="844594"/>
                <a:ext cx="2169059" cy="784830"/>
              </a:xfrm>
              <a:prstGeom prst="rect">
                <a:avLst/>
              </a:prstGeom>
              <a:blipFill>
                <a:blip r:embed="rId12"/>
                <a:stretch>
                  <a:fillRect l="-1163" t="-1587" b="-476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D718C274-0A65-885C-5998-A73E87A08F3E}"/>
              </a:ext>
            </a:extLst>
          </p:cNvPr>
          <p:cNvCxnSpPr/>
          <p:nvPr/>
        </p:nvCxnSpPr>
        <p:spPr>
          <a:xfrm>
            <a:off x="3946358" y="844594"/>
            <a:ext cx="0" cy="569926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FD2F1B-4385-5BF3-D465-820256F401AC}"/>
              </a:ext>
            </a:extLst>
          </p:cNvPr>
          <p:cNvCxnSpPr/>
          <p:nvPr/>
        </p:nvCxnSpPr>
        <p:spPr>
          <a:xfrm>
            <a:off x="7010400" y="856317"/>
            <a:ext cx="0" cy="569926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800480-57FD-4BD1-2191-873F140136A0}"/>
              </a:ext>
            </a:extLst>
          </p:cNvPr>
          <p:cNvSpPr txBox="1"/>
          <p:nvPr/>
        </p:nvSpPr>
        <p:spPr>
          <a:xfrm>
            <a:off x="1595087" y="558559"/>
            <a:ext cx="2048959"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DCE7F0">
                    <a:lumMod val="10000"/>
                  </a:srgbClr>
                </a:solidFill>
                <a:effectLst/>
                <a:uLnTx/>
                <a:uFillTx/>
                <a:latin typeface="Arial" panose="020B0604020202020204"/>
                <a:ea typeface="+mn-ea"/>
                <a:cs typeface="+mn-cs"/>
              </a:rPr>
              <a:t>Geotail</a:t>
            </a:r>
            <a:r>
              <a:rPr kumimoji="0" lang="en-US" sz="1500" b="0" i="0" u="none" strike="noStrike" kern="1200" cap="none" spc="0" normalizeH="0" baseline="0" noProof="0" dirty="0">
                <a:ln>
                  <a:noFill/>
                </a:ln>
                <a:solidFill>
                  <a:srgbClr val="DCE7F0">
                    <a:lumMod val="10000"/>
                  </a:srgbClr>
                </a:solidFill>
                <a:effectLst/>
                <a:uLnTx/>
                <a:uFillTx/>
                <a:latin typeface="Arial" panose="020B0604020202020204"/>
                <a:ea typeface="+mn-ea"/>
                <a:cs typeface="+mn-cs"/>
              </a:rPr>
              <a:t> (1994 – 2006)</a:t>
            </a:r>
          </a:p>
        </p:txBody>
      </p:sp>
      <p:sp>
        <p:nvSpPr>
          <p:cNvPr id="14" name="TextBox 13">
            <a:extLst>
              <a:ext uri="{FF2B5EF4-FFF2-40B4-BE49-F238E27FC236}">
                <a16:creationId xmlns:a16="http://schemas.microsoft.com/office/drawing/2014/main" id="{332C81E4-7B7A-0C65-3250-CDD5579B0405}"/>
              </a:ext>
            </a:extLst>
          </p:cNvPr>
          <p:cNvSpPr txBox="1"/>
          <p:nvPr/>
        </p:nvSpPr>
        <p:spPr>
          <a:xfrm>
            <a:off x="4761721" y="558559"/>
            <a:ext cx="1843774"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DCE7F0">
                    <a:lumMod val="10000"/>
                  </a:srgbClr>
                </a:solidFill>
                <a:effectLst/>
                <a:uLnTx/>
                <a:uFillTx/>
                <a:latin typeface="Arial" panose="020B0604020202020204"/>
                <a:ea typeface="+mn-ea"/>
                <a:cs typeface="+mn-cs"/>
              </a:rPr>
              <a:t>MMS (2015 - 2024)</a:t>
            </a:r>
          </a:p>
        </p:txBody>
      </p:sp>
      <p:sp>
        <p:nvSpPr>
          <p:cNvPr id="15" name="TextBox 14">
            <a:extLst>
              <a:ext uri="{FF2B5EF4-FFF2-40B4-BE49-F238E27FC236}">
                <a16:creationId xmlns:a16="http://schemas.microsoft.com/office/drawing/2014/main" id="{E1AB5310-5644-6A93-EF97-DADD58708646}"/>
              </a:ext>
            </a:extLst>
          </p:cNvPr>
          <p:cNvSpPr txBox="1"/>
          <p:nvPr/>
        </p:nvSpPr>
        <p:spPr>
          <a:xfrm>
            <a:off x="7679171" y="556183"/>
            <a:ext cx="2005677"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DCE7F0">
                    <a:lumMod val="10000"/>
                  </a:srgbClr>
                </a:solidFill>
                <a:effectLst/>
                <a:uLnTx/>
                <a:uFillTx/>
                <a:latin typeface="Arial" panose="020B0604020202020204"/>
                <a:ea typeface="+mn-ea"/>
                <a:cs typeface="+mn-cs"/>
              </a:rPr>
              <a:t>Geotail</a:t>
            </a:r>
            <a:r>
              <a:rPr kumimoji="0" lang="en-US" sz="1500" b="0" i="0" u="none" strike="noStrike" kern="1200" cap="none" spc="0" normalizeH="0" baseline="0" noProof="0" dirty="0">
                <a:ln>
                  <a:noFill/>
                </a:ln>
                <a:solidFill>
                  <a:srgbClr val="DCE7F0">
                    <a:lumMod val="10000"/>
                  </a:srgbClr>
                </a:solidFill>
                <a:effectLst/>
                <a:uLnTx/>
                <a:uFillTx/>
                <a:latin typeface="Arial" panose="020B0604020202020204"/>
                <a:ea typeface="+mn-ea"/>
                <a:cs typeface="+mn-cs"/>
              </a:rPr>
              <a:t> (1994 - 2014)</a:t>
            </a:r>
          </a:p>
        </p:txBody>
      </p:sp>
      <p:sp>
        <p:nvSpPr>
          <p:cNvPr id="17" name="TextBox 16">
            <a:extLst>
              <a:ext uri="{FF2B5EF4-FFF2-40B4-BE49-F238E27FC236}">
                <a16:creationId xmlns:a16="http://schemas.microsoft.com/office/drawing/2014/main" id="{0C342C44-048F-6D80-6EE7-5DE5DBC5AA75}"/>
              </a:ext>
            </a:extLst>
          </p:cNvPr>
          <p:cNvSpPr txBox="1"/>
          <p:nvPr/>
        </p:nvSpPr>
        <p:spPr>
          <a:xfrm>
            <a:off x="9810989" y="2784951"/>
            <a:ext cx="2562723" cy="1015663"/>
          </a:xfrm>
          <a:prstGeom prst="rect">
            <a:avLst/>
          </a:prstGeom>
          <a:noFill/>
        </p:spPr>
        <p:txBody>
          <a:bodyPr wrap="square">
            <a:spAutoFit/>
          </a:bodyPr>
          <a:lstStyle/>
          <a:p>
            <a:r>
              <a:rPr lang="en-US" sz="1500" u="sng" dirty="0">
                <a:solidFill>
                  <a:srgbClr val="000000"/>
                </a:solidFill>
                <a:latin typeface="Arial" panose="020B0604020202020204" pitchFamily="34" charset="0"/>
                <a:cs typeface="Arial" panose="020B0604020202020204" pitchFamily="34" charset="0"/>
              </a:rPr>
              <a:t>Findings:</a:t>
            </a:r>
          </a:p>
          <a:p>
            <a:pPr marL="285750" indent="-285750">
              <a:buFont typeface="Arial" panose="020B0604020202020204" pitchFamily="34" charset="0"/>
              <a:buChar char="•"/>
            </a:pPr>
            <a:endParaRPr lang="en-US" sz="1500" dirty="0">
              <a:solidFill>
                <a:srgbClr val="000000"/>
              </a:solidFill>
              <a:latin typeface="Arial" panose="020B0604020202020204" pitchFamily="34" charset="0"/>
              <a:cs typeface="Arial" panose="020B0604020202020204" pitchFamily="34" charset="0"/>
            </a:endParaRPr>
          </a:p>
          <a:p>
            <a:pPr marL="342900" indent="-342900">
              <a:buFont typeface="+mj-lt"/>
              <a:buAutoNum type="arabicPeriod"/>
            </a:pPr>
            <a:r>
              <a:rPr lang="en-US" sz="1500" dirty="0" err="1">
                <a:solidFill>
                  <a:srgbClr val="000000"/>
                </a:solidFill>
                <a:latin typeface="Arial" panose="020B0604020202020204" pitchFamily="34" charset="0"/>
                <a:cs typeface="Arial" panose="020B0604020202020204" pitchFamily="34" charset="0"/>
              </a:rPr>
              <a:t>Ey</a:t>
            </a:r>
            <a:r>
              <a:rPr lang="en-US" sz="1500" dirty="0">
                <a:solidFill>
                  <a:srgbClr val="000000"/>
                </a:solidFill>
                <a:latin typeface="Arial" panose="020B0604020202020204" pitchFamily="34" charset="0"/>
                <a:cs typeface="Arial" panose="020B0604020202020204" pitchFamily="34" charset="0"/>
              </a:rPr>
              <a:t> increase during </a:t>
            </a:r>
            <a:r>
              <a:rPr lang="en-US" sz="1500" dirty="0">
                <a:solidFill>
                  <a:srgbClr val="FF0000"/>
                </a:solidFill>
                <a:latin typeface="Arial" panose="020B0604020202020204" pitchFamily="34" charset="0"/>
                <a:cs typeface="Arial" panose="020B0604020202020204" pitchFamily="34" charset="0"/>
              </a:rPr>
              <a:t>storm</a:t>
            </a:r>
            <a:r>
              <a:rPr lang="en-US" sz="1500" dirty="0">
                <a:solidFill>
                  <a:srgbClr val="000000"/>
                </a:solidFill>
                <a:latin typeface="Arial" panose="020B0604020202020204" pitchFamily="34" charset="0"/>
                <a:cs typeface="Arial" panose="020B0604020202020204" pitchFamily="34" charset="0"/>
              </a:rPr>
              <a:t> times</a:t>
            </a:r>
          </a:p>
        </p:txBody>
      </p:sp>
    </p:spTree>
    <p:extLst>
      <p:ext uri="{BB962C8B-B14F-4D97-AF65-F5344CB8AC3E}">
        <p14:creationId xmlns:p14="http://schemas.microsoft.com/office/powerpoint/2010/main" val="226773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Confirmation of previous results</a:t>
            </a:r>
            <a:endParaRPr lang="sv-SE" dirty="0"/>
          </a:p>
        </p:txBody>
      </p:sp>
      <p:grpSp>
        <p:nvGrpSpPr>
          <p:cNvPr id="8" name="Group 7">
            <a:extLst>
              <a:ext uri="{FF2B5EF4-FFF2-40B4-BE49-F238E27FC236}">
                <a16:creationId xmlns:a16="http://schemas.microsoft.com/office/drawing/2014/main" id="{7659EE26-DC10-C87C-1AAA-A0AE6C3035F0}"/>
              </a:ext>
            </a:extLst>
          </p:cNvPr>
          <p:cNvGrpSpPr/>
          <p:nvPr/>
        </p:nvGrpSpPr>
        <p:grpSpPr>
          <a:xfrm>
            <a:off x="971547" y="638233"/>
            <a:ext cx="2841821" cy="5905626"/>
            <a:chOff x="-3" y="719258"/>
            <a:chExt cx="2841821" cy="5905626"/>
          </a:xfrm>
        </p:grpSpPr>
        <p:pic>
          <p:nvPicPr>
            <p:cNvPr id="7" name="Picture 6">
              <a:extLst>
                <a:ext uri="{FF2B5EF4-FFF2-40B4-BE49-F238E27FC236}">
                  <a16:creationId xmlns:a16="http://schemas.microsoft.com/office/drawing/2014/main" id="{7608EAB0-EA44-6E02-72F0-402D0B082170}"/>
                </a:ext>
              </a:extLst>
            </p:cNvPr>
            <p:cNvPicPr>
              <a:picLocks noChangeAspect="1"/>
            </p:cNvPicPr>
            <p:nvPr/>
          </p:nvPicPr>
          <p:blipFill>
            <a:blip r:embed="rId3"/>
            <a:stretch>
              <a:fillRect/>
            </a:stretch>
          </p:blipFill>
          <p:spPr>
            <a:xfrm>
              <a:off x="-3" y="4521764"/>
              <a:ext cx="2841819" cy="2103120"/>
            </a:xfrm>
            <a:prstGeom prst="rect">
              <a:avLst/>
            </a:prstGeom>
          </p:spPr>
        </p:pic>
        <p:pic>
          <p:nvPicPr>
            <p:cNvPr id="6" name="Picture 5">
              <a:extLst>
                <a:ext uri="{FF2B5EF4-FFF2-40B4-BE49-F238E27FC236}">
                  <a16:creationId xmlns:a16="http://schemas.microsoft.com/office/drawing/2014/main" id="{FDFBD48C-AC4A-C99A-139F-643B542E616A}"/>
                </a:ext>
              </a:extLst>
            </p:cNvPr>
            <p:cNvPicPr>
              <a:picLocks noChangeAspect="1"/>
            </p:cNvPicPr>
            <p:nvPr/>
          </p:nvPicPr>
          <p:blipFill>
            <a:blip r:embed="rId4"/>
            <a:stretch>
              <a:fillRect/>
            </a:stretch>
          </p:blipFill>
          <p:spPr>
            <a:xfrm>
              <a:off x="-2" y="2626991"/>
              <a:ext cx="2841819" cy="2103120"/>
            </a:xfrm>
            <a:prstGeom prst="rect">
              <a:avLst/>
            </a:prstGeom>
          </p:spPr>
        </p:pic>
        <p:pic>
          <p:nvPicPr>
            <p:cNvPr id="5" name="Picture 4">
              <a:extLst>
                <a:ext uri="{FF2B5EF4-FFF2-40B4-BE49-F238E27FC236}">
                  <a16:creationId xmlns:a16="http://schemas.microsoft.com/office/drawing/2014/main" id="{8825ABBA-4FFC-1335-3CC2-E3D3625E4CAB}"/>
                </a:ext>
              </a:extLst>
            </p:cNvPr>
            <p:cNvPicPr>
              <a:picLocks noChangeAspect="1"/>
            </p:cNvPicPr>
            <p:nvPr/>
          </p:nvPicPr>
          <p:blipFill>
            <a:blip r:embed="rId5"/>
            <a:stretch>
              <a:fillRect/>
            </a:stretch>
          </p:blipFill>
          <p:spPr>
            <a:xfrm>
              <a:off x="-1" y="719258"/>
              <a:ext cx="2841819" cy="2103120"/>
            </a:xfrm>
            <a:prstGeom prst="rect">
              <a:avLst/>
            </a:prstGeom>
          </p:spPr>
        </p:pic>
      </p:grpSp>
      <p:sp>
        <p:nvSpPr>
          <p:cNvPr id="9" name="TextBox 8">
            <a:extLst>
              <a:ext uri="{FF2B5EF4-FFF2-40B4-BE49-F238E27FC236}">
                <a16:creationId xmlns:a16="http://schemas.microsoft.com/office/drawing/2014/main" id="{D38700E3-2755-DE70-CB21-519F5136A330}"/>
              </a:ext>
            </a:extLst>
          </p:cNvPr>
          <p:cNvSpPr txBox="1"/>
          <p:nvPr/>
        </p:nvSpPr>
        <p:spPr>
          <a:xfrm>
            <a:off x="1432136" y="6459583"/>
            <a:ext cx="1149674" cy="215444"/>
          </a:xfrm>
          <a:prstGeom prst="rect">
            <a:avLst/>
          </a:prstGeom>
          <a:noFill/>
        </p:spPr>
        <p:txBody>
          <a:bodyPr wrap="none" rtlCol="0">
            <a:spAutoFit/>
          </a:bodyPr>
          <a:lstStyle/>
          <a:p>
            <a:r>
              <a:rPr lang="en-US" sz="800" dirty="0" err="1">
                <a:solidFill>
                  <a:srgbClr val="000000"/>
                </a:solidFill>
              </a:rPr>
              <a:t>Ohtani</a:t>
            </a:r>
            <a:r>
              <a:rPr lang="en-US" sz="800" dirty="0">
                <a:solidFill>
                  <a:srgbClr val="000000"/>
                </a:solidFill>
              </a:rPr>
              <a:t> &amp; Mukai 2008</a:t>
            </a:r>
          </a:p>
        </p:txBody>
      </p:sp>
      <p:grpSp>
        <p:nvGrpSpPr>
          <p:cNvPr id="27" name="Group 26">
            <a:extLst>
              <a:ext uri="{FF2B5EF4-FFF2-40B4-BE49-F238E27FC236}">
                <a16:creationId xmlns:a16="http://schemas.microsoft.com/office/drawing/2014/main" id="{BC03B769-D660-8D3D-E085-3AC56AEF5335}"/>
              </a:ext>
            </a:extLst>
          </p:cNvPr>
          <p:cNvGrpSpPr/>
          <p:nvPr/>
        </p:nvGrpSpPr>
        <p:grpSpPr>
          <a:xfrm>
            <a:off x="4077234" y="717766"/>
            <a:ext cx="2734467" cy="5903641"/>
            <a:chOff x="4575623" y="717766"/>
            <a:chExt cx="2734467" cy="5903641"/>
          </a:xfrm>
        </p:grpSpPr>
        <p:pic>
          <p:nvPicPr>
            <p:cNvPr id="26" name="Picture 25">
              <a:extLst>
                <a:ext uri="{FF2B5EF4-FFF2-40B4-BE49-F238E27FC236}">
                  <a16:creationId xmlns:a16="http://schemas.microsoft.com/office/drawing/2014/main" id="{887FE40D-E7DC-5216-2474-7D4D7AC7CD3E}"/>
                </a:ext>
              </a:extLst>
            </p:cNvPr>
            <p:cNvPicPr>
              <a:picLocks noChangeAspect="1"/>
            </p:cNvPicPr>
            <p:nvPr/>
          </p:nvPicPr>
          <p:blipFill>
            <a:blip r:embed="rId6"/>
            <a:stretch>
              <a:fillRect/>
            </a:stretch>
          </p:blipFill>
          <p:spPr>
            <a:xfrm>
              <a:off x="4656506" y="4609727"/>
              <a:ext cx="2653584" cy="2011680"/>
            </a:xfrm>
            <a:prstGeom prst="rect">
              <a:avLst/>
            </a:prstGeom>
          </p:spPr>
        </p:pic>
        <p:pic>
          <p:nvPicPr>
            <p:cNvPr id="24" name="Picture 23">
              <a:extLst>
                <a:ext uri="{FF2B5EF4-FFF2-40B4-BE49-F238E27FC236}">
                  <a16:creationId xmlns:a16="http://schemas.microsoft.com/office/drawing/2014/main" id="{2F4ADCC4-3BD3-25F5-939D-87662BC0F1A1}"/>
                </a:ext>
              </a:extLst>
            </p:cNvPr>
            <p:cNvPicPr>
              <a:picLocks noChangeAspect="1"/>
            </p:cNvPicPr>
            <p:nvPr/>
          </p:nvPicPr>
          <p:blipFill>
            <a:blip r:embed="rId7"/>
            <a:stretch>
              <a:fillRect/>
            </a:stretch>
          </p:blipFill>
          <p:spPr>
            <a:xfrm>
              <a:off x="4575624" y="717766"/>
              <a:ext cx="2653583" cy="2011680"/>
            </a:xfrm>
            <a:prstGeom prst="rect">
              <a:avLst/>
            </a:prstGeom>
          </p:spPr>
        </p:pic>
        <p:pic>
          <p:nvPicPr>
            <p:cNvPr id="25" name="Picture 24">
              <a:extLst>
                <a:ext uri="{FF2B5EF4-FFF2-40B4-BE49-F238E27FC236}">
                  <a16:creationId xmlns:a16="http://schemas.microsoft.com/office/drawing/2014/main" id="{2B48D1CE-9D27-A54F-3F79-FEAF386A71C4}"/>
                </a:ext>
              </a:extLst>
            </p:cNvPr>
            <p:cNvPicPr>
              <a:picLocks noChangeAspect="1"/>
            </p:cNvPicPr>
            <p:nvPr/>
          </p:nvPicPr>
          <p:blipFill>
            <a:blip r:embed="rId8"/>
            <a:stretch>
              <a:fillRect/>
            </a:stretch>
          </p:blipFill>
          <p:spPr>
            <a:xfrm>
              <a:off x="4575623" y="2681141"/>
              <a:ext cx="2653584" cy="2011680"/>
            </a:xfrm>
            <a:prstGeom prst="rect">
              <a:avLst/>
            </a:prstGeom>
          </p:spPr>
        </p:pic>
      </p:grpSp>
      <p:grpSp>
        <p:nvGrpSpPr>
          <p:cNvPr id="33" name="Group 32">
            <a:extLst>
              <a:ext uri="{FF2B5EF4-FFF2-40B4-BE49-F238E27FC236}">
                <a16:creationId xmlns:a16="http://schemas.microsoft.com/office/drawing/2014/main" id="{02D4F12B-D53E-8C4C-9F12-B3740400F4F6}"/>
              </a:ext>
            </a:extLst>
          </p:cNvPr>
          <p:cNvGrpSpPr/>
          <p:nvPr/>
        </p:nvGrpSpPr>
        <p:grpSpPr>
          <a:xfrm>
            <a:off x="7157405" y="710116"/>
            <a:ext cx="2653584" cy="5905626"/>
            <a:chOff x="8309930" y="638233"/>
            <a:chExt cx="2653584" cy="5905626"/>
          </a:xfrm>
        </p:grpSpPr>
        <p:pic>
          <p:nvPicPr>
            <p:cNvPr id="21" name="Picture 20">
              <a:extLst>
                <a:ext uri="{FF2B5EF4-FFF2-40B4-BE49-F238E27FC236}">
                  <a16:creationId xmlns:a16="http://schemas.microsoft.com/office/drawing/2014/main" id="{655C8976-0ACA-03AB-D7A1-EFDC4B2F45B0}"/>
                </a:ext>
              </a:extLst>
            </p:cNvPr>
            <p:cNvPicPr>
              <a:picLocks noChangeAspect="1"/>
            </p:cNvPicPr>
            <p:nvPr/>
          </p:nvPicPr>
          <p:blipFill>
            <a:blip r:embed="rId9"/>
            <a:stretch>
              <a:fillRect/>
            </a:stretch>
          </p:blipFill>
          <p:spPr>
            <a:xfrm>
              <a:off x="8309930" y="638233"/>
              <a:ext cx="2653584" cy="2011680"/>
            </a:xfrm>
            <a:prstGeom prst="rect">
              <a:avLst/>
            </a:prstGeom>
          </p:spPr>
        </p:pic>
        <p:pic>
          <p:nvPicPr>
            <p:cNvPr id="30" name="Picture 29">
              <a:extLst>
                <a:ext uri="{FF2B5EF4-FFF2-40B4-BE49-F238E27FC236}">
                  <a16:creationId xmlns:a16="http://schemas.microsoft.com/office/drawing/2014/main" id="{6F9CCE7A-F0B2-7AD5-1E6A-49F246916F41}"/>
                </a:ext>
              </a:extLst>
            </p:cNvPr>
            <p:cNvPicPr>
              <a:picLocks noChangeAspect="1"/>
            </p:cNvPicPr>
            <p:nvPr/>
          </p:nvPicPr>
          <p:blipFill>
            <a:blip r:embed="rId10"/>
            <a:stretch>
              <a:fillRect/>
            </a:stretch>
          </p:blipFill>
          <p:spPr>
            <a:xfrm>
              <a:off x="8309930" y="4532179"/>
              <a:ext cx="2653584" cy="2011680"/>
            </a:xfrm>
            <a:prstGeom prst="rect">
              <a:avLst/>
            </a:prstGeom>
          </p:spPr>
        </p:pic>
        <p:pic>
          <p:nvPicPr>
            <p:cNvPr id="32" name="Picture 31">
              <a:extLst>
                <a:ext uri="{FF2B5EF4-FFF2-40B4-BE49-F238E27FC236}">
                  <a16:creationId xmlns:a16="http://schemas.microsoft.com/office/drawing/2014/main" id="{DB35FFD9-4920-8877-AB10-D6233A0B3484}"/>
                </a:ext>
              </a:extLst>
            </p:cNvPr>
            <p:cNvPicPr>
              <a:picLocks noChangeAspect="1"/>
            </p:cNvPicPr>
            <p:nvPr/>
          </p:nvPicPr>
          <p:blipFill>
            <a:blip r:embed="rId11"/>
            <a:stretch>
              <a:fillRect/>
            </a:stretch>
          </p:blipFill>
          <p:spPr>
            <a:xfrm>
              <a:off x="8309930" y="2600820"/>
              <a:ext cx="2653584" cy="2011680"/>
            </a:xfrm>
            <a:prstGeom prst="rect">
              <a:avLst/>
            </a:prstGeom>
          </p:spPr>
        </p:pic>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554493F-D287-9E20-D37C-62245D4376ED}"/>
                  </a:ext>
                </a:extLst>
              </p:cNvPr>
              <p:cNvSpPr txBox="1"/>
              <p:nvPr/>
            </p:nvSpPr>
            <p:spPr>
              <a:xfrm>
                <a:off x="211952" y="1462903"/>
                <a:ext cx="678712" cy="4269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000000"/>
                              </a:solidFill>
                              <a:latin typeface="Cambria Math" panose="02040503050406030204" pitchFamily="18" charset="0"/>
                            </a:rPr>
                          </m:ctrlPr>
                        </m:sSubPr>
                        <m:e>
                          <m:r>
                            <m:rPr>
                              <m:sty m:val="p"/>
                            </m:rPr>
                            <a:rPr lang="en-US" b="0" i="0" dirty="0" smtClean="0">
                              <a:solidFill>
                                <a:srgbClr val="000000"/>
                              </a:solidFill>
                              <a:latin typeface="Cambria Math" panose="02040503050406030204" pitchFamily="18" charset="0"/>
                            </a:rPr>
                            <m:t>E</m:t>
                          </m:r>
                        </m:e>
                        <m:sub>
                          <m:r>
                            <m:rPr>
                              <m:sty m:val="p"/>
                            </m:rPr>
                            <a:rPr lang="en-US" b="0" i="0" dirty="0" smtClean="0">
                              <a:solidFill>
                                <a:srgbClr val="000000"/>
                              </a:solidFill>
                              <a:latin typeface="Cambria Math" panose="02040503050406030204" pitchFamily="18" charset="0"/>
                            </a:rPr>
                            <m:t>y</m:t>
                          </m:r>
                        </m:sub>
                      </m:sSub>
                    </m:oMath>
                  </m:oMathPara>
                </a14:m>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b="0" i="1" dirty="0" smtClean="0">
                              <a:solidFill>
                                <a:srgbClr val="000000"/>
                              </a:solidFill>
                              <a:latin typeface="Cambria Math" panose="02040503050406030204" pitchFamily="18" charset="0"/>
                            </a:rPr>
                          </m:ctrlPr>
                        </m:sSubPr>
                        <m:e>
                          <m:r>
                            <m:rPr>
                              <m:sty m:val="p"/>
                            </m:rPr>
                            <a:rPr lang="en-US" i="0" dirty="0" smtClean="0">
                              <a:solidFill>
                                <a:srgbClr val="000000"/>
                              </a:solidFill>
                              <a:latin typeface="Cambria Math" panose="02040503050406030204" pitchFamily="18" charset="0"/>
                            </a:rPr>
                            <m:t>V</m:t>
                          </m:r>
                        </m:e>
                        <m:sub>
                          <m:r>
                            <a:rPr lang="en-US" b="0" i="0" dirty="0" smtClean="0">
                              <a:solidFill>
                                <a:srgbClr val="000000"/>
                              </a:solidFill>
                              <a:latin typeface="Cambria Math" panose="02040503050406030204" pitchFamily="18" charset="0"/>
                            </a:rPr>
                            <m:t>⊥</m:t>
                          </m:r>
                          <m:r>
                            <m:rPr>
                              <m:sty m:val="p"/>
                            </m:rPr>
                            <a:rPr lang="en-US" i="0" dirty="0">
                              <a:solidFill>
                                <a:srgbClr val="000000"/>
                              </a:solidFill>
                              <a:latin typeface="Cambria Math" panose="02040503050406030204" pitchFamily="18" charset="0"/>
                            </a:rPr>
                            <m:t>x</m:t>
                          </m:r>
                        </m:sub>
                      </m:sSub>
                    </m:oMath>
                  </m:oMathPara>
                </a14:m>
                <a:endParaRPr lang="en-US" b="0"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b="0" i="1" dirty="0" smtClean="0">
                              <a:solidFill>
                                <a:srgbClr val="000000"/>
                              </a:solidFill>
                              <a:latin typeface="Cambria Math" panose="02040503050406030204" pitchFamily="18" charset="0"/>
                            </a:rPr>
                          </m:ctrlPr>
                        </m:sSubPr>
                        <m:e>
                          <m:r>
                            <m:rPr>
                              <m:sty m:val="p"/>
                            </m:rPr>
                            <a:rPr lang="en-US" b="0" i="0" dirty="0" smtClean="0">
                              <a:solidFill>
                                <a:srgbClr val="000000"/>
                              </a:solidFill>
                              <a:latin typeface="Cambria Math" panose="02040503050406030204" pitchFamily="18" charset="0"/>
                            </a:rPr>
                            <m:t>B</m:t>
                          </m:r>
                        </m:e>
                        <m:sub>
                          <m:r>
                            <m:rPr>
                              <m:sty m:val="p"/>
                            </m:rPr>
                            <a:rPr lang="en-US" b="0" i="0" dirty="0" smtClean="0">
                              <a:solidFill>
                                <a:srgbClr val="000000"/>
                              </a:solidFill>
                              <a:latin typeface="Cambria Math" panose="02040503050406030204" pitchFamily="18" charset="0"/>
                            </a:rPr>
                            <m:t>z</m:t>
                          </m:r>
                        </m:sub>
                      </m:sSub>
                    </m:oMath>
                  </m:oMathPara>
                </a14:m>
                <a:endParaRPr lang="en-US" dirty="0">
                  <a:solidFill>
                    <a:srgbClr val="000000"/>
                  </a:solidFill>
                </a:endParaRPr>
              </a:p>
            </p:txBody>
          </p:sp>
        </mc:Choice>
        <mc:Fallback xmlns="">
          <p:sp>
            <p:nvSpPr>
              <p:cNvPr id="2" name="TextBox 1">
                <a:extLst>
                  <a:ext uri="{FF2B5EF4-FFF2-40B4-BE49-F238E27FC236}">
                    <a16:creationId xmlns:a16="http://schemas.microsoft.com/office/drawing/2014/main" id="{4554493F-D287-9E20-D37C-62245D4376ED}"/>
                  </a:ext>
                </a:extLst>
              </p:cNvPr>
              <p:cNvSpPr txBox="1">
                <a:spLocks noRot="1" noChangeAspect="1" noMove="1" noResize="1" noEditPoints="1" noAdjustHandles="1" noChangeArrowheads="1" noChangeShapeType="1" noTextEdit="1"/>
              </p:cNvSpPr>
              <p:nvPr/>
            </p:nvSpPr>
            <p:spPr>
              <a:xfrm>
                <a:off x="211952" y="1462903"/>
                <a:ext cx="678712" cy="426924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C2BED1-543B-953E-67C1-4000851BC649}"/>
                  </a:ext>
                </a:extLst>
              </p:cNvPr>
              <p:cNvSpPr txBox="1"/>
              <p:nvPr/>
            </p:nvSpPr>
            <p:spPr>
              <a:xfrm>
                <a:off x="9810989" y="844594"/>
                <a:ext cx="2169059" cy="784830"/>
              </a:xfrm>
              <a:prstGeom prst="rect">
                <a:avLst/>
              </a:prstGeom>
              <a:noFill/>
            </p:spPr>
            <p:txBody>
              <a:bodyPr wrap="square" rtlCol="0">
                <a:spAutoFit/>
              </a:bodyPr>
              <a:lstStyle/>
              <a:p>
                <a:r>
                  <a:rPr lang="en-US" sz="1500" u="sng" dirty="0">
                    <a:solidFill>
                      <a:srgbClr val="000000"/>
                    </a:solidFill>
                  </a:rPr>
                  <a:t>Inner Magnetosphere:</a:t>
                </a:r>
              </a:p>
              <a:p>
                <a:endParaRPr lang="en-US" sz="1500" dirty="0">
                  <a:solidFill>
                    <a:srgbClr val="000000"/>
                  </a:solidFill>
                </a:endParaRPr>
              </a:p>
              <a:p>
                <a:pPr/>
                <a14:m>
                  <m:oMathPara xmlns:m="http://schemas.openxmlformats.org/officeDocument/2006/math">
                    <m:oMathParaPr>
                      <m:jc m:val="centerGroup"/>
                    </m:oMathParaPr>
                    <m:oMath xmlns:m="http://schemas.openxmlformats.org/officeDocument/2006/math">
                      <m:r>
                        <a:rPr lang="en-US" sz="1500" i="1" dirty="0" smtClean="0">
                          <a:solidFill>
                            <a:srgbClr val="000000"/>
                          </a:solidFill>
                          <a:latin typeface="Cambria Math" panose="02040503050406030204" pitchFamily="18" charset="0"/>
                        </a:rPr>
                        <m:t>−6&lt;</m:t>
                      </m:r>
                      <m:sSub>
                        <m:sSubPr>
                          <m:ctrlPr>
                            <a:rPr lang="en-US" sz="1500" b="0" i="1" dirty="0" smtClean="0">
                              <a:solidFill>
                                <a:srgbClr val="000000"/>
                              </a:solidFill>
                              <a:latin typeface="Cambria Math" panose="02040503050406030204" pitchFamily="18" charset="0"/>
                            </a:rPr>
                          </m:ctrlPr>
                        </m:sSubPr>
                        <m:e>
                          <m:r>
                            <a:rPr lang="en-US" sz="1500" b="0" i="1" dirty="0" smtClean="0">
                              <a:solidFill>
                                <a:srgbClr val="000000"/>
                              </a:solidFill>
                              <a:latin typeface="Cambria Math" panose="02040503050406030204" pitchFamily="18" charset="0"/>
                            </a:rPr>
                            <m:t>𝑋</m:t>
                          </m:r>
                        </m:e>
                        <m:sub>
                          <m:r>
                            <a:rPr lang="en-US" sz="1500" b="0" i="1" dirty="0" smtClean="0">
                              <a:solidFill>
                                <a:srgbClr val="000000"/>
                              </a:solidFill>
                              <a:latin typeface="Cambria Math" panose="02040503050406030204" pitchFamily="18" charset="0"/>
                            </a:rPr>
                            <m:t>𝐺𝑆𝑀</m:t>
                          </m:r>
                        </m:sub>
                      </m:sSub>
                      <m:r>
                        <a:rPr lang="en-US" sz="1500" i="1" dirty="0" smtClean="0">
                          <a:solidFill>
                            <a:srgbClr val="000000"/>
                          </a:solidFill>
                          <a:latin typeface="Cambria Math" panose="02040503050406030204" pitchFamily="18" charset="0"/>
                        </a:rPr>
                        <m:t>&lt;15</m:t>
                      </m:r>
                      <m:r>
                        <a:rPr lang="en-US" sz="1500" b="0" i="1" dirty="0" smtClean="0">
                          <a:solidFill>
                            <a:srgbClr val="000000"/>
                          </a:solidFill>
                          <a:latin typeface="Cambria Math" panose="02040503050406030204" pitchFamily="18" charset="0"/>
                        </a:rPr>
                        <m:t> </m:t>
                      </m:r>
                      <m:sSub>
                        <m:sSubPr>
                          <m:ctrlPr>
                            <a:rPr lang="en-US" sz="1500" b="0" i="1" dirty="0" smtClean="0">
                              <a:solidFill>
                                <a:srgbClr val="000000"/>
                              </a:solidFill>
                              <a:latin typeface="Cambria Math" panose="02040503050406030204" pitchFamily="18" charset="0"/>
                            </a:rPr>
                          </m:ctrlPr>
                        </m:sSubPr>
                        <m:e>
                          <m:r>
                            <a:rPr lang="en-US" sz="1500" b="0" i="1" dirty="0" smtClean="0">
                              <a:solidFill>
                                <a:srgbClr val="000000"/>
                              </a:solidFill>
                              <a:latin typeface="Cambria Math" panose="02040503050406030204" pitchFamily="18" charset="0"/>
                            </a:rPr>
                            <m:t>[</m:t>
                          </m:r>
                          <m:r>
                            <a:rPr lang="en-US" sz="1500" i="1" dirty="0" smtClean="0">
                              <a:solidFill>
                                <a:srgbClr val="000000"/>
                              </a:solidFill>
                              <a:latin typeface="Cambria Math" panose="02040503050406030204" pitchFamily="18" charset="0"/>
                            </a:rPr>
                            <m:t>𝑅</m:t>
                          </m:r>
                        </m:e>
                        <m:sub>
                          <m:r>
                            <a:rPr lang="en-US" sz="1500" b="0" i="1" dirty="0" smtClean="0">
                              <a:solidFill>
                                <a:srgbClr val="000000"/>
                              </a:solidFill>
                              <a:latin typeface="Cambria Math" panose="02040503050406030204" pitchFamily="18" charset="0"/>
                            </a:rPr>
                            <m:t>𝐸</m:t>
                          </m:r>
                        </m:sub>
                      </m:sSub>
                      <m:r>
                        <a:rPr lang="en-US" sz="1500" b="0" i="1" dirty="0" smtClean="0">
                          <a:solidFill>
                            <a:srgbClr val="000000"/>
                          </a:solidFill>
                          <a:latin typeface="Cambria Math" panose="02040503050406030204" pitchFamily="18" charset="0"/>
                        </a:rPr>
                        <m:t>] </m:t>
                      </m:r>
                    </m:oMath>
                  </m:oMathPara>
                </a14:m>
                <a:endParaRPr lang="en-US" sz="1500" b="0" dirty="0">
                  <a:solidFill>
                    <a:srgbClr val="000000"/>
                  </a:solidFill>
                </a:endParaRPr>
              </a:p>
            </p:txBody>
          </p:sp>
        </mc:Choice>
        <mc:Fallback xmlns="">
          <p:sp>
            <p:nvSpPr>
              <p:cNvPr id="4" name="TextBox 3">
                <a:extLst>
                  <a:ext uri="{FF2B5EF4-FFF2-40B4-BE49-F238E27FC236}">
                    <a16:creationId xmlns:a16="http://schemas.microsoft.com/office/drawing/2014/main" id="{24C2BED1-543B-953E-67C1-4000851BC649}"/>
                  </a:ext>
                </a:extLst>
              </p:cNvPr>
              <p:cNvSpPr txBox="1">
                <a:spLocks noRot="1" noChangeAspect="1" noMove="1" noResize="1" noEditPoints="1" noAdjustHandles="1" noChangeArrowheads="1" noChangeShapeType="1" noTextEdit="1"/>
              </p:cNvSpPr>
              <p:nvPr/>
            </p:nvSpPr>
            <p:spPr>
              <a:xfrm>
                <a:off x="9810989" y="844594"/>
                <a:ext cx="2169059" cy="784830"/>
              </a:xfrm>
              <a:prstGeom prst="rect">
                <a:avLst/>
              </a:prstGeom>
              <a:blipFill>
                <a:blip r:embed="rId13"/>
                <a:stretch>
                  <a:fillRect l="-1163" t="-1587" b="-476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D718C274-0A65-885C-5998-A73E87A08F3E}"/>
              </a:ext>
            </a:extLst>
          </p:cNvPr>
          <p:cNvCxnSpPr/>
          <p:nvPr/>
        </p:nvCxnSpPr>
        <p:spPr>
          <a:xfrm>
            <a:off x="3946358" y="844594"/>
            <a:ext cx="0" cy="569926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FD2F1B-4385-5BF3-D465-820256F401AC}"/>
              </a:ext>
            </a:extLst>
          </p:cNvPr>
          <p:cNvCxnSpPr/>
          <p:nvPr/>
        </p:nvCxnSpPr>
        <p:spPr>
          <a:xfrm>
            <a:off x="7010400" y="856317"/>
            <a:ext cx="0" cy="569926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800480-57FD-4BD1-2191-873F140136A0}"/>
              </a:ext>
            </a:extLst>
          </p:cNvPr>
          <p:cNvSpPr txBox="1"/>
          <p:nvPr/>
        </p:nvSpPr>
        <p:spPr>
          <a:xfrm>
            <a:off x="1595087" y="558559"/>
            <a:ext cx="2048959" cy="323165"/>
          </a:xfrm>
          <a:prstGeom prst="rect">
            <a:avLst/>
          </a:prstGeom>
          <a:noFill/>
        </p:spPr>
        <p:txBody>
          <a:bodyPr wrap="none" rtlCol="0">
            <a:spAutoFit/>
          </a:bodyPr>
          <a:lstStyle/>
          <a:p>
            <a:r>
              <a:rPr lang="en-US" sz="1500" dirty="0" err="1">
                <a:solidFill>
                  <a:schemeClr val="bg2">
                    <a:lumMod val="10000"/>
                  </a:schemeClr>
                </a:solidFill>
              </a:rPr>
              <a:t>Geotail</a:t>
            </a:r>
            <a:r>
              <a:rPr lang="en-US" sz="1500" dirty="0">
                <a:solidFill>
                  <a:schemeClr val="bg2">
                    <a:lumMod val="10000"/>
                  </a:schemeClr>
                </a:solidFill>
              </a:rPr>
              <a:t> (1994 – 2006)</a:t>
            </a:r>
          </a:p>
        </p:txBody>
      </p:sp>
      <p:sp>
        <p:nvSpPr>
          <p:cNvPr id="14" name="TextBox 13">
            <a:extLst>
              <a:ext uri="{FF2B5EF4-FFF2-40B4-BE49-F238E27FC236}">
                <a16:creationId xmlns:a16="http://schemas.microsoft.com/office/drawing/2014/main" id="{332C81E4-7B7A-0C65-3250-CDD5579B0405}"/>
              </a:ext>
            </a:extLst>
          </p:cNvPr>
          <p:cNvSpPr txBox="1"/>
          <p:nvPr/>
        </p:nvSpPr>
        <p:spPr>
          <a:xfrm>
            <a:off x="4761721" y="558559"/>
            <a:ext cx="1843774" cy="323165"/>
          </a:xfrm>
          <a:prstGeom prst="rect">
            <a:avLst/>
          </a:prstGeom>
          <a:noFill/>
        </p:spPr>
        <p:txBody>
          <a:bodyPr wrap="none" rtlCol="0">
            <a:spAutoFit/>
          </a:bodyPr>
          <a:lstStyle/>
          <a:p>
            <a:r>
              <a:rPr lang="en-US" sz="1500" dirty="0">
                <a:solidFill>
                  <a:schemeClr val="bg2">
                    <a:lumMod val="10000"/>
                  </a:schemeClr>
                </a:solidFill>
              </a:rPr>
              <a:t>MMS (2015 - 2024)</a:t>
            </a:r>
          </a:p>
        </p:txBody>
      </p:sp>
      <p:sp>
        <p:nvSpPr>
          <p:cNvPr id="15" name="TextBox 14">
            <a:extLst>
              <a:ext uri="{FF2B5EF4-FFF2-40B4-BE49-F238E27FC236}">
                <a16:creationId xmlns:a16="http://schemas.microsoft.com/office/drawing/2014/main" id="{E1AB5310-5644-6A93-EF97-DADD58708646}"/>
              </a:ext>
            </a:extLst>
          </p:cNvPr>
          <p:cNvSpPr txBox="1"/>
          <p:nvPr/>
        </p:nvSpPr>
        <p:spPr>
          <a:xfrm>
            <a:off x="7679171" y="556183"/>
            <a:ext cx="2005677" cy="323165"/>
          </a:xfrm>
          <a:prstGeom prst="rect">
            <a:avLst/>
          </a:prstGeom>
          <a:noFill/>
        </p:spPr>
        <p:txBody>
          <a:bodyPr wrap="none" rtlCol="0">
            <a:spAutoFit/>
          </a:bodyPr>
          <a:lstStyle/>
          <a:p>
            <a:r>
              <a:rPr lang="en-US" sz="1500" dirty="0" err="1">
                <a:solidFill>
                  <a:schemeClr val="bg2">
                    <a:lumMod val="10000"/>
                  </a:schemeClr>
                </a:solidFill>
              </a:rPr>
              <a:t>Geotail</a:t>
            </a:r>
            <a:r>
              <a:rPr lang="en-US" sz="1500" dirty="0">
                <a:solidFill>
                  <a:schemeClr val="bg2">
                    <a:lumMod val="10000"/>
                  </a:schemeClr>
                </a:solidFill>
              </a:rPr>
              <a:t> (1994 - 2014)</a:t>
            </a:r>
          </a:p>
        </p:txBody>
      </p:sp>
      <p:sp>
        <p:nvSpPr>
          <p:cNvPr id="17" name="TextBox 16">
            <a:extLst>
              <a:ext uri="{FF2B5EF4-FFF2-40B4-BE49-F238E27FC236}">
                <a16:creationId xmlns:a16="http://schemas.microsoft.com/office/drawing/2014/main" id="{03AB696E-3DFB-293C-D4AF-9061218B7CBC}"/>
              </a:ext>
            </a:extLst>
          </p:cNvPr>
          <p:cNvSpPr txBox="1"/>
          <p:nvPr/>
        </p:nvSpPr>
        <p:spPr>
          <a:xfrm>
            <a:off x="9810989" y="2784951"/>
            <a:ext cx="2562723" cy="1015663"/>
          </a:xfrm>
          <a:prstGeom prst="rect">
            <a:avLst/>
          </a:prstGeom>
          <a:noFill/>
        </p:spPr>
        <p:txBody>
          <a:bodyPr wrap="square">
            <a:spAutoFit/>
          </a:bodyPr>
          <a:lstStyle/>
          <a:p>
            <a:r>
              <a:rPr lang="en-US" sz="1500" u="sng" dirty="0">
                <a:solidFill>
                  <a:srgbClr val="000000"/>
                </a:solidFill>
                <a:latin typeface="Arial" panose="020B0604020202020204" pitchFamily="34" charset="0"/>
                <a:cs typeface="Arial" panose="020B0604020202020204" pitchFamily="34" charset="0"/>
              </a:rPr>
              <a:t>Findings:</a:t>
            </a:r>
          </a:p>
          <a:p>
            <a:pPr marL="285750" indent="-285750">
              <a:buFont typeface="Arial" panose="020B0604020202020204" pitchFamily="34" charset="0"/>
              <a:buChar char="•"/>
            </a:pPr>
            <a:endParaRPr lang="en-US" sz="1500" dirty="0">
              <a:solidFill>
                <a:srgbClr val="000000"/>
              </a:solidFill>
              <a:latin typeface="Arial" panose="020B0604020202020204" pitchFamily="34" charset="0"/>
              <a:cs typeface="Arial" panose="020B0604020202020204" pitchFamily="34" charset="0"/>
            </a:endParaRPr>
          </a:p>
          <a:p>
            <a:pPr marL="342900" indent="-342900">
              <a:buFont typeface="+mj-lt"/>
              <a:buAutoNum type="arabicPeriod"/>
            </a:pPr>
            <a:r>
              <a:rPr lang="en-US" sz="1500" dirty="0" err="1">
                <a:solidFill>
                  <a:srgbClr val="000000"/>
                </a:solidFill>
                <a:latin typeface="Arial" panose="020B0604020202020204" pitchFamily="34" charset="0"/>
                <a:cs typeface="Arial" panose="020B0604020202020204" pitchFamily="34" charset="0"/>
              </a:rPr>
              <a:t>Ey</a:t>
            </a:r>
            <a:r>
              <a:rPr lang="en-US" sz="1500" dirty="0">
                <a:solidFill>
                  <a:srgbClr val="000000"/>
                </a:solidFill>
                <a:latin typeface="Arial" panose="020B0604020202020204" pitchFamily="34" charset="0"/>
                <a:cs typeface="Arial" panose="020B0604020202020204" pitchFamily="34" charset="0"/>
              </a:rPr>
              <a:t> increase during </a:t>
            </a:r>
            <a:r>
              <a:rPr lang="en-US" sz="1500" dirty="0">
                <a:solidFill>
                  <a:srgbClr val="FF0000"/>
                </a:solidFill>
                <a:latin typeface="Arial" panose="020B0604020202020204" pitchFamily="34" charset="0"/>
                <a:cs typeface="Arial" panose="020B0604020202020204" pitchFamily="34" charset="0"/>
              </a:rPr>
              <a:t>storm</a:t>
            </a:r>
            <a:r>
              <a:rPr lang="en-US" sz="1500" dirty="0">
                <a:solidFill>
                  <a:srgbClr val="000000"/>
                </a:solidFill>
                <a:latin typeface="Arial" panose="020B0604020202020204" pitchFamily="34" charset="0"/>
                <a:cs typeface="Arial" panose="020B0604020202020204" pitchFamily="34" charset="0"/>
              </a:rPr>
              <a:t> times</a:t>
            </a:r>
          </a:p>
        </p:txBody>
      </p:sp>
      <p:sp>
        <p:nvSpPr>
          <p:cNvPr id="18" name="TextBox 17">
            <a:extLst>
              <a:ext uri="{FF2B5EF4-FFF2-40B4-BE49-F238E27FC236}">
                <a16:creationId xmlns:a16="http://schemas.microsoft.com/office/drawing/2014/main" id="{35FE0593-88C3-2B84-3F02-EADD8C35324E}"/>
              </a:ext>
            </a:extLst>
          </p:cNvPr>
          <p:cNvSpPr txBox="1"/>
          <p:nvPr/>
        </p:nvSpPr>
        <p:spPr>
          <a:xfrm>
            <a:off x="9810989" y="2784951"/>
            <a:ext cx="2562723" cy="1015663"/>
          </a:xfrm>
          <a:prstGeom prst="rect">
            <a:avLst/>
          </a:prstGeom>
          <a:noFill/>
        </p:spPr>
        <p:txBody>
          <a:bodyPr wrap="square">
            <a:spAutoFit/>
          </a:bodyPr>
          <a:lstStyle/>
          <a:p>
            <a:r>
              <a:rPr lang="en-US" sz="1500" u="sng" dirty="0">
                <a:solidFill>
                  <a:srgbClr val="000000"/>
                </a:solidFill>
                <a:latin typeface="Arial" panose="020B0604020202020204" pitchFamily="34" charset="0"/>
                <a:cs typeface="Arial" panose="020B0604020202020204" pitchFamily="34" charset="0"/>
              </a:rPr>
              <a:t>Findings:</a:t>
            </a:r>
          </a:p>
          <a:p>
            <a:pPr marL="285750" indent="-285750">
              <a:buFont typeface="Arial" panose="020B0604020202020204" pitchFamily="34" charset="0"/>
              <a:buChar char="•"/>
            </a:pPr>
            <a:endParaRPr lang="en-US" sz="1500" dirty="0">
              <a:solidFill>
                <a:srgbClr val="000000"/>
              </a:solidFill>
              <a:latin typeface="Arial" panose="020B0604020202020204" pitchFamily="34" charset="0"/>
              <a:cs typeface="Arial" panose="020B0604020202020204" pitchFamily="34" charset="0"/>
            </a:endParaRPr>
          </a:p>
          <a:p>
            <a:pPr marL="342900" indent="-342900">
              <a:buFont typeface="+mj-lt"/>
              <a:buAutoNum type="arabicPeriod"/>
            </a:pPr>
            <a:r>
              <a:rPr lang="en-US" sz="1500" dirty="0" err="1">
                <a:solidFill>
                  <a:srgbClr val="000000"/>
                </a:solidFill>
                <a:latin typeface="Arial" panose="020B0604020202020204" pitchFamily="34" charset="0"/>
                <a:cs typeface="Arial" panose="020B0604020202020204" pitchFamily="34" charset="0"/>
              </a:rPr>
              <a:t>Ey</a:t>
            </a:r>
            <a:r>
              <a:rPr lang="en-US" sz="1500" dirty="0">
                <a:solidFill>
                  <a:srgbClr val="000000"/>
                </a:solidFill>
                <a:latin typeface="Arial" panose="020B0604020202020204" pitchFamily="34" charset="0"/>
                <a:cs typeface="Arial" panose="020B0604020202020204" pitchFamily="34" charset="0"/>
              </a:rPr>
              <a:t> increase during </a:t>
            </a:r>
            <a:r>
              <a:rPr lang="en-US" sz="1500" dirty="0">
                <a:solidFill>
                  <a:srgbClr val="FF0000"/>
                </a:solidFill>
                <a:latin typeface="Arial" panose="020B0604020202020204" pitchFamily="34" charset="0"/>
                <a:cs typeface="Arial" panose="020B0604020202020204" pitchFamily="34" charset="0"/>
              </a:rPr>
              <a:t>storm</a:t>
            </a:r>
            <a:r>
              <a:rPr lang="en-US" sz="1500" dirty="0">
                <a:solidFill>
                  <a:srgbClr val="000000"/>
                </a:solidFill>
                <a:latin typeface="Arial" panose="020B0604020202020204" pitchFamily="34" charset="0"/>
                <a:cs typeface="Arial" panose="020B0604020202020204" pitchFamily="34" charset="0"/>
              </a:rPr>
              <a:t> times</a:t>
            </a:r>
          </a:p>
        </p:txBody>
      </p:sp>
      <p:sp>
        <p:nvSpPr>
          <p:cNvPr id="20" name="TextBox 19">
            <a:extLst>
              <a:ext uri="{FF2B5EF4-FFF2-40B4-BE49-F238E27FC236}">
                <a16:creationId xmlns:a16="http://schemas.microsoft.com/office/drawing/2014/main" id="{4BA3ACF7-626C-3C76-C851-AF62C2AB513E}"/>
              </a:ext>
            </a:extLst>
          </p:cNvPr>
          <p:cNvSpPr txBox="1"/>
          <p:nvPr/>
        </p:nvSpPr>
        <p:spPr>
          <a:xfrm>
            <a:off x="9810989" y="3981899"/>
            <a:ext cx="2169059" cy="784830"/>
          </a:xfrm>
          <a:prstGeom prst="rect">
            <a:avLst/>
          </a:prstGeom>
          <a:noFill/>
        </p:spPr>
        <p:txBody>
          <a:bodyPr wrap="square">
            <a:spAutoFit/>
          </a:bodyPr>
          <a:lstStyle/>
          <a:p>
            <a:pPr marL="342900" indent="-342900">
              <a:buFont typeface="+mj-lt"/>
              <a:buAutoNum type="arabicPeriod" startAt="2"/>
            </a:pPr>
            <a:r>
              <a:rPr lang="en-US" sz="1500" dirty="0">
                <a:solidFill>
                  <a:srgbClr val="000000"/>
                </a:solidFill>
                <a:latin typeface="Arial" panose="020B0604020202020204" pitchFamily="34" charset="0"/>
                <a:cs typeface="Arial" panose="020B0604020202020204" pitchFamily="34" charset="0"/>
              </a:rPr>
              <a:t>Increase realized through </a:t>
            </a:r>
            <a:r>
              <a:rPr lang="en-US" sz="1500" dirty="0" err="1">
                <a:solidFill>
                  <a:srgbClr val="000000"/>
                </a:solidFill>
                <a:latin typeface="Arial" panose="020B0604020202020204" pitchFamily="34" charset="0"/>
                <a:cs typeface="Arial" panose="020B0604020202020204" pitchFamily="34" charset="0"/>
              </a:rPr>
              <a:t>Bz</a:t>
            </a:r>
            <a:r>
              <a:rPr lang="en-US" sz="1500" dirty="0">
                <a:solidFill>
                  <a:srgbClr val="000000"/>
                </a:solidFill>
                <a:latin typeface="Arial" panose="020B0604020202020204" pitchFamily="34" charset="0"/>
                <a:cs typeface="Arial" panose="020B0604020202020204" pitchFamily="34" charset="0"/>
              </a:rPr>
              <a:t> enhancement</a:t>
            </a:r>
          </a:p>
        </p:txBody>
      </p:sp>
    </p:spTree>
    <p:extLst>
      <p:ext uri="{BB962C8B-B14F-4D97-AF65-F5344CB8AC3E}">
        <p14:creationId xmlns:p14="http://schemas.microsoft.com/office/powerpoint/2010/main" val="417344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tails are in the caption following the image">
            <a:extLst>
              <a:ext uri="{FF2B5EF4-FFF2-40B4-BE49-F238E27FC236}">
                <a16:creationId xmlns:a16="http://schemas.microsoft.com/office/drawing/2014/main" id="{9EB48CD6-3E54-FFD2-560E-C3888F44F8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9" t="51925" r="9410" b="27125"/>
          <a:stretch/>
        </p:blipFill>
        <p:spPr bwMode="auto">
          <a:xfrm>
            <a:off x="0" y="4782204"/>
            <a:ext cx="6505786" cy="945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pPr algn="ctr"/>
            <a:r>
              <a:rPr lang="en-US" dirty="0"/>
              <a:t>General Context - Motivation</a:t>
            </a:r>
            <a:endParaRPr lang="sv-SE" dirty="0"/>
          </a:p>
        </p:txBody>
      </p:sp>
      <p:sp>
        <p:nvSpPr>
          <p:cNvPr id="6" name="TextBox 5">
            <a:extLst>
              <a:ext uri="{FF2B5EF4-FFF2-40B4-BE49-F238E27FC236}">
                <a16:creationId xmlns:a16="http://schemas.microsoft.com/office/drawing/2014/main" id="{F940E909-3C9D-BD97-66F2-8D70D174FE96}"/>
              </a:ext>
            </a:extLst>
          </p:cNvPr>
          <p:cNvSpPr txBox="1"/>
          <p:nvPr/>
        </p:nvSpPr>
        <p:spPr>
          <a:xfrm>
            <a:off x="6715846" y="1305341"/>
            <a:ext cx="5476153" cy="4524315"/>
          </a:xfrm>
          <a:prstGeom prst="rect">
            <a:avLst/>
          </a:prstGeom>
          <a:noFill/>
        </p:spPr>
        <p:txBody>
          <a:bodyPr wrap="square">
            <a:spAutoFit/>
          </a:bodyPr>
          <a:lstStyle/>
          <a:p>
            <a:pPr algn="ctr"/>
            <a:r>
              <a:rPr lang="en-US" u="sng" dirty="0">
                <a:solidFill>
                  <a:srgbClr val="000000"/>
                </a:solidFill>
              </a:rPr>
              <a:t>One of CGS objectives: </a:t>
            </a:r>
          </a:p>
          <a:p>
            <a:pPr algn="ctr"/>
            <a:r>
              <a:rPr lang="en-US" dirty="0">
                <a:solidFill>
                  <a:srgbClr val="000000"/>
                </a:solidFill>
              </a:rPr>
              <a:t>The role of </a:t>
            </a:r>
            <a:r>
              <a:rPr lang="en-US" b="1" dirty="0">
                <a:solidFill>
                  <a:srgbClr val="000000"/>
                </a:solidFill>
              </a:rPr>
              <a:t>mesoscale</a:t>
            </a:r>
            <a:r>
              <a:rPr lang="en-US" dirty="0">
                <a:solidFill>
                  <a:srgbClr val="000000"/>
                </a:solidFill>
              </a:rPr>
              <a:t> </a:t>
            </a:r>
            <a:r>
              <a:rPr lang="en-US" b="1" dirty="0">
                <a:solidFill>
                  <a:srgbClr val="000000"/>
                </a:solidFill>
              </a:rPr>
              <a:t>plasma sheet </a:t>
            </a:r>
            <a:r>
              <a:rPr lang="en-US" dirty="0">
                <a:solidFill>
                  <a:srgbClr val="000000"/>
                </a:solidFill>
              </a:rPr>
              <a:t>transport in the</a:t>
            </a:r>
            <a:r>
              <a:rPr lang="en-US" b="1" dirty="0">
                <a:solidFill>
                  <a:srgbClr val="000000"/>
                </a:solidFill>
              </a:rPr>
              <a:t> ring current </a:t>
            </a:r>
            <a:r>
              <a:rPr lang="en-US" dirty="0">
                <a:solidFill>
                  <a:srgbClr val="000000"/>
                </a:solidFill>
              </a:rPr>
              <a:t>build-up</a:t>
            </a:r>
          </a:p>
          <a:p>
            <a:pPr algn="ctr"/>
            <a:endParaRPr lang="en-US" dirty="0">
              <a:solidFill>
                <a:srgbClr val="000000"/>
              </a:solidFill>
            </a:endParaRPr>
          </a:p>
          <a:p>
            <a:pPr algn="ctr"/>
            <a:endParaRPr lang="en-US" dirty="0">
              <a:solidFill>
                <a:srgbClr val="000000"/>
              </a:solidFill>
            </a:endParaRPr>
          </a:p>
          <a:p>
            <a:pPr marL="285750" indent="-285750">
              <a:buFont typeface="Wingdings" pitchFamily="2" charset="2"/>
              <a:buChar char="Ø"/>
            </a:pPr>
            <a:r>
              <a:rPr lang="en-US" dirty="0">
                <a:solidFill>
                  <a:srgbClr val="000000"/>
                </a:solidFill>
              </a:rPr>
              <a:t>To tackle this </a:t>
            </a:r>
            <a:r>
              <a:rPr lang="en-US" b="1" dirty="0">
                <a:solidFill>
                  <a:srgbClr val="000000"/>
                </a:solidFill>
              </a:rPr>
              <a:t>we need</a:t>
            </a:r>
            <a:r>
              <a:rPr lang="en-US" dirty="0">
                <a:solidFill>
                  <a:srgbClr val="000000"/>
                </a:solidFill>
              </a:rPr>
              <a:t> to establish a </a:t>
            </a:r>
            <a:r>
              <a:rPr lang="en-US" b="1" dirty="0">
                <a:solidFill>
                  <a:srgbClr val="000000"/>
                </a:solidFill>
              </a:rPr>
              <a:t>clear understanding</a:t>
            </a:r>
            <a:r>
              <a:rPr lang="en-US" dirty="0">
                <a:solidFill>
                  <a:srgbClr val="000000"/>
                </a:solidFill>
              </a:rPr>
              <a:t> of the overall </a:t>
            </a:r>
            <a:r>
              <a:rPr lang="en-US" b="1" dirty="0" err="1">
                <a:solidFill>
                  <a:srgbClr val="000000"/>
                </a:solidFill>
              </a:rPr>
              <a:t>plasmasheet</a:t>
            </a:r>
            <a:r>
              <a:rPr lang="en-US" b="1" dirty="0">
                <a:solidFill>
                  <a:srgbClr val="000000"/>
                </a:solidFill>
              </a:rPr>
              <a:t> transport during quiet and storm times</a:t>
            </a:r>
            <a:r>
              <a:rPr lang="en-US" dirty="0">
                <a:solidFill>
                  <a:srgbClr val="000000"/>
                </a:solidFill>
              </a:rPr>
              <a:t>.</a:t>
            </a:r>
          </a:p>
          <a:p>
            <a:pPr marL="285750" indent="-285750">
              <a:buFont typeface="Wingdings" pitchFamily="2" charset="2"/>
              <a:buChar char="Ø"/>
            </a:pPr>
            <a:endParaRPr lang="en-US" dirty="0">
              <a:solidFill>
                <a:srgbClr val="000000"/>
              </a:solidFill>
            </a:endParaRPr>
          </a:p>
          <a:p>
            <a:pPr marL="285750" indent="-285750">
              <a:buFont typeface="Wingdings" pitchFamily="2" charset="2"/>
              <a:buChar char="Ø"/>
            </a:pPr>
            <a:endParaRPr lang="en-US" dirty="0">
              <a:solidFill>
                <a:srgbClr val="000000"/>
              </a:solidFill>
            </a:endParaRPr>
          </a:p>
          <a:p>
            <a:endParaRPr lang="en-US" dirty="0">
              <a:solidFill>
                <a:srgbClr val="000000"/>
              </a:solidFill>
            </a:endParaRPr>
          </a:p>
          <a:p>
            <a:pPr algn="ctr"/>
            <a:r>
              <a:rPr lang="en-US" u="sng" dirty="0">
                <a:solidFill>
                  <a:srgbClr val="000000"/>
                </a:solidFill>
              </a:rPr>
              <a:t>This presentation:</a:t>
            </a:r>
          </a:p>
          <a:p>
            <a:pPr marL="285750" indent="-285750">
              <a:buFont typeface="Arial" panose="020B0604020202020204" pitchFamily="34" charset="0"/>
              <a:buChar char="•"/>
            </a:pPr>
            <a:r>
              <a:rPr lang="en-US" dirty="0">
                <a:solidFill>
                  <a:srgbClr val="000000"/>
                </a:solidFill>
              </a:rPr>
              <a:t>Focus on </a:t>
            </a:r>
            <a:r>
              <a:rPr lang="en-US" b="1" dirty="0">
                <a:solidFill>
                  <a:srgbClr val="000000"/>
                </a:solidFill>
              </a:rPr>
              <a:t>magnetic flux transport </a:t>
            </a:r>
            <a:r>
              <a:rPr lang="en-US" dirty="0">
                <a:solidFill>
                  <a:srgbClr val="000000"/>
                </a:solidFill>
              </a:rPr>
              <a:t>during storms</a:t>
            </a:r>
          </a:p>
          <a:p>
            <a:pPr marL="285750" indent="-285750">
              <a:buFont typeface="Arial" panose="020B0604020202020204" pitchFamily="34" charset="0"/>
              <a:buChar char="•"/>
            </a:pPr>
            <a:r>
              <a:rPr lang="en-US" dirty="0">
                <a:solidFill>
                  <a:srgbClr val="000000"/>
                </a:solidFill>
              </a:rPr>
              <a:t>Building towards a holistic multi-spacecraft evaluation including mass and energy transport</a:t>
            </a:r>
          </a:p>
          <a:p>
            <a:endParaRPr lang="en-US" dirty="0">
              <a:solidFill>
                <a:srgbClr val="000000"/>
              </a:solidFill>
            </a:endParaRPr>
          </a:p>
        </p:txBody>
      </p:sp>
      <p:sp>
        <p:nvSpPr>
          <p:cNvPr id="8" name="TextBox 7">
            <a:extLst>
              <a:ext uri="{FF2B5EF4-FFF2-40B4-BE49-F238E27FC236}">
                <a16:creationId xmlns:a16="http://schemas.microsoft.com/office/drawing/2014/main" id="{E0488DF7-2917-8678-9C55-C022BA24CAD4}"/>
              </a:ext>
            </a:extLst>
          </p:cNvPr>
          <p:cNvSpPr txBox="1"/>
          <p:nvPr/>
        </p:nvSpPr>
        <p:spPr>
          <a:xfrm>
            <a:off x="-62523" y="6403243"/>
            <a:ext cx="6159500" cy="261610"/>
          </a:xfrm>
          <a:prstGeom prst="rect">
            <a:avLst/>
          </a:prstGeom>
          <a:noFill/>
        </p:spPr>
        <p:txBody>
          <a:bodyPr wrap="square">
            <a:spAutoFit/>
          </a:bodyPr>
          <a:lstStyle/>
          <a:p>
            <a:r>
              <a:rPr lang="en-US" sz="1100" b="0" i="0" u="none" strike="noStrike" dirty="0" err="1">
                <a:solidFill>
                  <a:srgbClr val="333333"/>
                </a:solidFill>
                <a:effectLst/>
                <a:highlight>
                  <a:srgbClr val="FFFFFF"/>
                </a:highlight>
                <a:latin typeface="Arial" panose="020B0604020202020204" pitchFamily="34" charset="0"/>
                <a:cs typeface="Arial" panose="020B0604020202020204" pitchFamily="34" charset="0"/>
              </a:rPr>
              <a:t>Sciola</a:t>
            </a:r>
            <a:r>
              <a:rPr lang="en-US" sz="1100" b="0" i="0" u="none" strike="noStrike" dirty="0">
                <a:solidFill>
                  <a:srgbClr val="333333"/>
                </a:solidFill>
                <a:effectLst/>
                <a:highlight>
                  <a:srgbClr val="FFFFFF"/>
                </a:highlight>
                <a:latin typeface="Arial" panose="020B0604020202020204" pitchFamily="34" charset="0"/>
                <a:cs typeface="Arial" panose="020B0604020202020204" pitchFamily="34" charset="0"/>
              </a:rPr>
              <a:t>+ 2023</a:t>
            </a:r>
            <a:endParaRPr lang="en-US" sz="11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F25E076-7221-1B41-110D-84E85C7DABC2}"/>
              </a:ext>
            </a:extLst>
          </p:cNvPr>
          <p:cNvPicPr>
            <a:picLocks noChangeAspect="1"/>
          </p:cNvPicPr>
          <p:nvPr/>
        </p:nvPicPr>
        <p:blipFill>
          <a:blip r:embed="rId4"/>
          <a:stretch>
            <a:fillRect/>
          </a:stretch>
        </p:blipFill>
        <p:spPr>
          <a:xfrm>
            <a:off x="8785975" y="46165"/>
            <a:ext cx="3406025" cy="564500"/>
          </a:xfrm>
          <a:prstGeom prst="rect">
            <a:avLst/>
          </a:prstGeom>
        </p:spPr>
      </p:pic>
      <p:pic>
        <p:nvPicPr>
          <p:cNvPr id="1026" name="Picture 2" descr="Details are in the caption following the image">
            <a:extLst>
              <a:ext uri="{FF2B5EF4-FFF2-40B4-BE49-F238E27FC236}">
                <a16:creationId xmlns:a16="http://schemas.microsoft.com/office/drawing/2014/main" id="{C47351C2-2A5C-3C5F-CC9F-D51D8D243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7" y="1305341"/>
            <a:ext cx="6378956" cy="34768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8CCC5A-C6CB-BDB0-7A6F-47789E077E8D}"/>
              </a:ext>
            </a:extLst>
          </p:cNvPr>
          <p:cNvSpPr txBox="1"/>
          <p:nvPr/>
        </p:nvSpPr>
        <p:spPr>
          <a:xfrm>
            <a:off x="71667" y="5801755"/>
            <a:ext cx="6939720" cy="292388"/>
          </a:xfrm>
          <a:prstGeom prst="rect">
            <a:avLst/>
          </a:prstGeom>
          <a:noFill/>
        </p:spPr>
        <p:txBody>
          <a:bodyPr wrap="none" rtlCol="0">
            <a:spAutoFit/>
          </a:bodyPr>
          <a:lstStyle/>
          <a:p>
            <a:r>
              <a:rPr lang="en-US" sz="1300" dirty="0">
                <a:solidFill>
                  <a:srgbClr val="FF0000"/>
                </a:solidFill>
              </a:rPr>
              <a:t>50% of total energy flux transported into the inner magnetosphere by mesoscale structures </a:t>
            </a:r>
          </a:p>
        </p:txBody>
      </p:sp>
    </p:spTree>
    <p:extLst>
      <p:ext uri="{BB962C8B-B14F-4D97-AF65-F5344CB8AC3E}">
        <p14:creationId xmlns:p14="http://schemas.microsoft.com/office/powerpoint/2010/main" val="3770681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a:t>Bz</a:t>
            </a:r>
            <a:r>
              <a:rPr lang="en-US" dirty="0"/>
              <a:t> – spatial distribution - MMS</a:t>
            </a:r>
            <a:endParaRPr lang="sv-SE" dirty="0"/>
          </a:p>
        </p:txBody>
      </p:sp>
      <p:pic>
        <p:nvPicPr>
          <p:cNvPr id="2" name="Picture 1">
            <a:extLst>
              <a:ext uri="{FF2B5EF4-FFF2-40B4-BE49-F238E27FC236}">
                <a16:creationId xmlns:a16="http://schemas.microsoft.com/office/drawing/2014/main" id="{397487F9-19A7-61F8-3A2F-590B187CB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518" y="704744"/>
            <a:ext cx="8744862" cy="5852160"/>
          </a:xfrm>
          <a:prstGeom prst="rect">
            <a:avLst/>
          </a:prstGeom>
        </p:spPr>
      </p:pic>
    </p:spTree>
    <p:extLst>
      <p:ext uri="{BB962C8B-B14F-4D97-AF65-F5344CB8AC3E}">
        <p14:creationId xmlns:p14="http://schemas.microsoft.com/office/powerpoint/2010/main" val="545407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a:t>V⊥x</a:t>
            </a:r>
            <a:r>
              <a:rPr lang="en-US" dirty="0"/>
              <a:t> – spatial distribution - MMS</a:t>
            </a:r>
            <a:endParaRPr lang="sv-SE" dirty="0"/>
          </a:p>
        </p:txBody>
      </p:sp>
      <p:pic>
        <p:nvPicPr>
          <p:cNvPr id="6" name="Picture 5">
            <a:extLst>
              <a:ext uri="{FF2B5EF4-FFF2-40B4-BE49-F238E27FC236}">
                <a16:creationId xmlns:a16="http://schemas.microsoft.com/office/drawing/2014/main" id="{20DDBF52-21D2-7D5B-9975-CC0B9044A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005" y="694354"/>
            <a:ext cx="8755990" cy="5852160"/>
          </a:xfrm>
          <a:prstGeom prst="rect">
            <a:avLst/>
          </a:prstGeom>
        </p:spPr>
      </p:pic>
    </p:spTree>
    <p:extLst>
      <p:ext uri="{BB962C8B-B14F-4D97-AF65-F5344CB8AC3E}">
        <p14:creationId xmlns:p14="http://schemas.microsoft.com/office/powerpoint/2010/main" val="545940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BE0747-5AEF-5803-23CD-B3F0A192B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 y="859536"/>
            <a:ext cx="11353800" cy="5449824"/>
          </a:xfrm>
          <a:prstGeom prst="rect">
            <a:avLst/>
          </a:prstGeom>
        </p:spPr>
      </p:pic>
      <p:sp>
        <p:nvSpPr>
          <p:cNvPr id="3" name="Title 2"/>
          <p:cNvSpPr>
            <a:spLocks noGrp="1"/>
          </p:cNvSpPr>
          <p:nvPr>
            <p:ph type="title"/>
          </p:nvPr>
        </p:nvSpPr>
        <p:spPr/>
        <p:txBody>
          <a:bodyPr/>
          <a:lstStyle/>
          <a:p>
            <a:pPr algn="ctr"/>
            <a:r>
              <a:rPr lang="el-GR" dirty="0"/>
              <a:t>Δ</a:t>
            </a:r>
            <a:r>
              <a:rPr lang="en-US" dirty="0" err="1"/>
              <a:t>Bz</a:t>
            </a:r>
            <a:r>
              <a:rPr lang="en-US" dirty="0"/>
              <a:t> - XY – </a:t>
            </a:r>
            <a:r>
              <a:rPr lang="en-US" dirty="0" err="1"/>
              <a:t>Geotail</a:t>
            </a:r>
            <a:r>
              <a:rPr lang="en-US" dirty="0"/>
              <a:t> - Extra</a:t>
            </a:r>
            <a:endParaRPr lang="sv-SE" dirty="0"/>
          </a:p>
        </p:txBody>
      </p:sp>
      <p:sp>
        <p:nvSpPr>
          <p:cNvPr id="6" name="Rectangle 5">
            <a:extLst>
              <a:ext uri="{FF2B5EF4-FFF2-40B4-BE49-F238E27FC236}">
                <a16:creationId xmlns:a16="http://schemas.microsoft.com/office/drawing/2014/main" id="{B0E36CD5-A429-5EB4-0510-40B0B797846B}"/>
              </a:ext>
            </a:extLst>
          </p:cNvPr>
          <p:cNvSpPr/>
          <p:nvPr/>
        </p:nvSpPr>
        <p:spPr>
          <a:xfrm>
            <a:off x="9080938" y="1100213"/>
            <a:ext cx="2112579" cy="24080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E3A1DC-F62C-7B8E-0CC3-ECEAB3673ABD}"/>
              </a:ext>
            </a:extLst>
          </p:cNvPr>
          <p:cNvSpPr txBox="1"/>
          <p:nvPr/>
        </p:nvSpPr>
        <p:spPr>
          <a:xfrm>
            <a:off x="0" y="4620127"/>
            <a:ext cx="774571" cy="369332"/>
          </a:xfrm>
          <a:prstGeom prst="rect">
            <a:avLst/>
          </a:prstGeom>
          <a:noFill/>
        </p:spPr>
        <p:txBody>
          <a:bodyPr wrap="none" rtlCol="0">
            <a:spAutoFit/>
          </a:bodyPr>
          <a:lstStyle/>
          <a:p>
            <a:r>
              <a:rPr lang="en-US" dirty="0">
                <a:solidFill>
                  <a:srgbClr val="000000"/>
                </a:solidFill>
              </a:rPr>
              <a:t>Dawn</a:t>
            </a:r>
          </a:p>
        </p:txBody>
      </p:sp>
      <p:sp>
        <p:nvSpPr>
          <p:cNvPr id="8" name="TextBox 7">
            <a:extLst>
              <a:ext uri="{FF2B5EF4-FFF2-40B4-BE49-F238E27FC236}">
                <a16:creationId xmlns:a16="http://schemas.microsoft.com/office/drawing/2014/main" id="{A76BDDA0-A89D-62B4-AEEE-257E21D314CB}"/>
              </a:ext>
            </a:extLst>
          </p:cNvPr>
          <p:cNvSpPr txBox="1"/>
          <p:nvPr/>
        </p:nvSpPr>
        <p:spPr>
          <a:xfrm>
            <a:off x="68912" y="2162878"/>
            <a:ext cx="710451" cy="369332"/>
          </a:xfrm>
          <a:prstGeom prst="rect">
            <a:avLst/>
          </a:prstGeom>
          <a:noFill/>
        </p:spPr>
        <p:txBody>
          <a:bodyPr wrap="none" rtlCol="0">
            <a:spAutoFit/>
          </a:bodyPr>
          <a:lstStyle/>
          <a:p>
            <a:r>
              <a:rPr lang="en-US" dirty="0">
                <a:solidFill>
                  <a:srgbClr val="000000"/>
                </a:solidFill>
              </a:rPr>
              <a:t>Dusk</a:t>
            </a:r>
          </a:p>
        </p:txBody>
      </p:sp>
      <p:sp>
        <p:nvSpPr>
          <p:cNvPr id="9" name="TextBox 8">
            <a:extLst>
              <a:ext uri="{FF2B5EF4-FFF2-40B4-BE49-F238E27FC236}">
                <a16:creationId xmlns:a16="http://schemas.microsoft.com/office/drawing/2014/main" id="{06D4CF89-D580-2C72-DD7C-45BF8A7F66C4}"/>
              </a:ext>
            </a:extLst>
          </p:cNvPr>
          <p:cNvSpPr txBox="1"/>
          <p:nvPr/>
        </p:nvSpPr>
        <p:spPr>
          <a:xfrm>
            <a:off x="3217174" y="6250624"/>
            <a:ext cx="710451" cy="369332"/>
          </a:xfrm>
          <a:prstGeom prst="rect">
            <a:avLst/>
          </a:prstGeom>
          <a:noFill/>
        </p:spPr>
        <p:txBody>
          <a:bodyPr wrap="none" rtlCol="0">
            <a:spAutoFit/>
          </a:bodyPr>
          <a:lstStyle/>
          <a:p>
            <a:r>
              <a:rPr lang="en-US" dirty="0">
                <a:solidFill>
                  <a:srgbClr val="000000"/>
                </a:solidFill>
              </a:rPr>
              <a:t>Inner</a:t>
            </a:r>
          </a:p>
        </p:txBody>
      </p:sp>
      <p:sp>
        <p:nvSpPr>
          <p:cNvPr id="10" name="TextBox 9">
            <a:extLst>
              <a:ext uri="{FF2B5EF4-FFF2-40B4-BE49-F238E27FC236}">
                <a16:creationId xmlns:a16="http://schemas.microsoft.com/office/drawing/2014/main" id="{8384E31C-7759-818B-63F9-DE52C39234D5}"/>
              </a:ext>
            </a:extLst>
          </p:cNvPr>
          <p:cNvSpPr txBox="1"/>
          <p:nvPr/>
        </p:nvSpPr>
        <p:spPr>
          <a:xfrm>
            <a:off x="1360301" y="6250624"/>
            <a:ext cx="761747" cy="369332"/>
          </a:xfrm>
          <a:prstGeom prst="rect">
            <a:avLst/>
          </a:prstGeom>
          <a:noFill/>
        </p:spPr>
        <p:txBody>
          <a:bodyPr wrap="none" rtlCol="0">
            <a:spAutoFit/>
          </a:bodyPr>
          <a:lstStyle/>
          <a:p>
            <a:r>
              <a:rPr lang="en-US" dirty="0">
                <a:solidFill>
                  <a:srgbClr val="000000"/>
                </a:solidFill>
              </a:rPr>
              <a:t>Outer</a:t>
            </a:r>
          </a:p>
        </p:txBody>
      </p:sp>
    </p:spTree>
    <p:extLst>
      <p:ext uri="{BB962C8B-B14F-4D97-AF65-F5344CB8AC3E}">
        <p14:creationId xmlns:p14="http://schemas.microsoft.com/office/powerpoint/2010/main" val="1139890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l-GR" dirty="0"/>
              <a:t>Δ</a:t>
            </a:r>
            <a:r>
              <a:rPr lang="en-US" dirty="0" err="1"/>
              <a:t>V⊥x</a:t>
            </a:r>
            <a:r>
              <a:rPr lang="en-US" dirty="0"/>
              <a:t> - XY – </a:t>
            </a:r>
            <a:r>
              <a:rPr lang="en-US" dirty="0" err="1"/>
              <a:t>Geotail</a:t>
            </a:r>
            <a:r>
              <a:rPr lang="en-US" dirty="0"/>
              <a:t> - Extra</a:t>
            </a:r>
            <a:endParaRPr lang="sv-SE" dirty="0"/>
          </a:p>
        </p:txBody>
      </p:sp>
      <p:sp>
        <p:nvSpPr>
          <p:cNvPr id="6" name="TextBox 5">
            <a:extLst>
              <a:ext uri="{FF2B5EF4-FFF2-40B4-BE49-F238E27FC236}">
                <a16:creationId xmlns:a16="http://schemas.microsoft.com/office/drawing/2014/main" id="{105EB895-854A-776F-8169-2DE46F31D762}"/>
              </a:ext>
            </a:extLst>
          </p:cNvPr>
          <p:cNvSpPr txBox="1"/>
          <p:nvPr/>
        </p:nvSpPr>
        <p:spPr>
          <a:xfrm>
            <a:off x="0" y="4620127"/>
            <a:ext cx="774571" cy="369332"/>
          </a:xfrm>
          <a:prstGeom prst="rect">
            <a:avLst/>
          </a:prstGeom>
          <a:noFill/>
        </p:spPr>
        <p:txBody>
          <a:bodyPr wrap="none" rtlCol="0">
            <a:spAutoFit/>
          </a:bodyPr>
          <a:lstStyle/>
          <a:p>
            <a:r>
              <a:rPr lang="en-US" dirty="0">
                <a:solidFill>
                  <a:srgbClr val="000000"/>
                </a:solidFill>
              </a:rPr>
              <a:t>Dawn</a:t>
            </a:r>
          </a:p>
        </p:txBody>
      </p:sp>
      <p:sp>
        <p:nvSpPr>
          <p:cNvPr id="7" name="TextBox 6">
            <a:extLst>
              <a:ext uri="{FF2B5EF4-FFF2-40B4-BE49-F238E27FC236}">
                <a16:creationId xmlns:a16="http://schemas.microsoft.com/office/drawing/2014/main" id="{6E08ECBE-690C-3C93-D0B4-948197E46EE1}"/>
              </a:ext>
            </a:extLst>
          </p:cNvPr>
          <p:cNvSpPr txBox="1"/>
          <p:nvPr/>
        </p:nvSpPr>
        <p:spPr>
          <a:xfrm>
            <a:off x="68912" y="2162878"/>
            <a:ext cx="710451" cy="369332"/>
          </a:xfrm>
          <a:prstGeom prst="rect">
            <a:avLst/>
          </a:prstGeom>
          <a:noFill/>
        </p:spPr>
        <p:txBody>
          <a:bodyPr wrap="none" rtlCol="0">
            <a:spAutoFit/>
          </a:bodyPr>
          <a:lstStyle/>
          <a:p>
            <a:r>
              <a:rPr lang="en-US" dirty="0">
                <a:solidFill>
                  <a:srgbClr val="000000"/>
                </a:solidFill>
              </a:rPr>
              <a:t>Dusk</a:t>
            </a:r>
          </a:p>
        </p:txBody>
      </p:sp>
      <p:sp>
        <p:nvSpPr>
          <p:cNvPr id="8" name="TextBox 7">
            <a:extLst>
              <a:ext uri="{FF2B5EF4-FFF2-40B4-BE49-F238E27FC236}">
                <a16:creationId xmlns:a16="http://schemas.microsoft.com/office/drawing/2014/main" id="{C6E425D2-8EB5-881E-E109-0614D5CFF66B}"/>
              </a:ext>
            </a:extLst>
          </p:cNvPr>
          <p:cNvSpPr txBox="1"/>
          <p:nvPr/>
        </p:nvSpPr>
        <p:spPr>
          <a:xfrm>
            <a:off x="3217174" y="6250624"/>
            <a:ext cx="710451" cy="369332"/>
          </a:xfrm>
          <a:prstGeom prst="rect">
            <a:avLst/>
          </a:prstGeom>
          <a:noFill/>
        </p:spPr>
        <p:txBody>
          <a:bodyPr wrap="none" rtlCol="0">
            <a:spAutoFit/>
          </a:bodyPr>
          <a:lstStyle/>
          <a:p>
            <a:r>
              <a:rPr lang="en-US" dirty="0">
                <a:solidFill>
                  <a:srgbClr val="000000"/>
                </a:solidFill>
              </a:rPr>
              <a:t>Inner</a:t>
            </a:r>
          </a:p>
        </p:txBody>
      </p:sp>
      <p:sp>
        <p:nvSpPr>
          <p:cNvPr id="9" name="TextBox 8">
            <a:extLst>
              <a:ext uri="{FF2B5EF4-FFF2-40B4-BE49-F238E27FC236}">
                <a16:creationId xmlns:a16="http://schemas.microsoft.com/office/drawing/2014/main" id="{27DBB7DA-2787-1FB3-19FA-21E42EB87529}"/>
              </a:ext>
            </a:extLst>
          </p:cNvPr>
          <p:cNvSpPr txBox="1"/>
          <p:nvPr/>
        </p:nvSpPr>
        <p:spPr>
          <a:xfrm>
            <a:off x="1360301" y="6250624"/>
            <a:ext cx="761747" cy="369332"/>
          </a:xfrm>
          <a:prstGeom prst="rect">
            <a:avLst/>
          </a:prstGeom>
          <a:noFill/>
        </p:spPr>
        <p:txBody>
          <a:bodyPr wrap="none" rtlCol="0">
            <a:spAutoFit/>
          </a:bodyPr>
          <a:lstStyle/>
          <a:p>
            <a:r>
              <a:rPr lang="en-US" dirty="0">
                <a:solidFill>
                  <a:srgbClr val="000000"/>
                </a:solidFill>
              </a:rPr>
              <a:t>Outer</a:t>
            </a:r>
          </a:p>
        </p:txBody>
      </p:sp>
      <p:pic>
        <p:nvPicPr>
          <p:cNvPr id="4" name="Picture 3">
            <a:extLst>
              <a:ext uri="{FF2B5EF4-FFF2-40B4-BE49-F238E27FC236}">
                <a16:creationId xmlns:a16="http://schemas.microsoft.com/office/drawing/2014/main" id="{B181C366-4E54-9F4C-2081-606909876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140" y="859536"/>
            <a:ext cx="11353800" cy="5449824"/>
          </a:xfrm>
          <a:prstGeom prst="rect">
            <a:avLst/>
          </a:prstGeom>
        </p:spPr>
      </p:pic>
    </p:spTree>
    <p:extLst>
      <p:ext uri="{BB962C8B-B14F-4D97-AF65-F5344CB8AC3E}">
        <p14:creationId xmlns:p14="http://schemas.microsoft.com/office/powerpoint/2010/main" val="372321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Powering the magnetotail</a:t>
            </a:r>
            <a:endParaRPr lang="sv-SE" dirty="0"/>
          </a:p>
        </p:txBody>
      </p:sp>
      <p:pic>
        <p:nvPicPr>
          <p:cNvPr id="4" name="2112_011_AR_EN">
            <a:hlinkClick r:id="" action="ppaction://media"/>
            <a:extLst>
              <a:ext uri="{FF2B5EF4-FFF2-40B4-BE49-F238E27FC236}">
                <a16:creationId xmlns:a16="http://schemas.microsoft.com/office/drawing/2014/main" id="{12E86339-1DD4-FC3C-6D96-3B7AB86B7C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856019"/>
            <a:ext cx="9753600" cy="5486400"/>
          </a:xfrm>
          <a:prstGeom prst="rect">
            <a:avLst/>
          </a:prstGeom>
        </p:spPr>
      </p:pic>
      <p:sp>
        <p:nvSpPr>
          <p:cNvPr id="8" name="TextBox 7">
            <a:extLst>
              <a:ext uri="{FF2B5EF4-FFF2-40B4-BE49-F238E27FC236}">
                <a16:creationId xmlns:a16="http://schemas.microsoft.com/office/drawing/2014/main" id="{66D4C266-6943-E1D4-8B8D-B462D83BE6D7}"/>
              </a:ext>
            </a:extLst>
          </p:cNvPr>
          <p:cNvSpPr txBox="1"/>
          <p:nvPr/>
        </p:nvSpPr>
        <p:spPr>
          <a:xfrm>
            <a:off x="0" y="6409350"/>
            <a:ext cx="1766830" cy="246221"/>
          </a:xfrm>
          <a:prstGeom prst="rect">
            <a:avLst/>
          </a:prstGeom>
          <a:noFill/>
        </p:spPr>
        <p:txBody>
          <a:bodyPr wrap="none" rtlCol="0">
            <a:spAutoFit/>
          </a:bodyPr>
          <a:lstStyle/>
          <a:p>
            <a:r>
              <a:rPr lang="en-US" sz="1000" dirty="0">
                <a:solidFill>
                  <a:srgbClr val="000000"/>
                </a:solidFill>
              </a:rPr>
              <a:t>Credits: ESA/ATG </a:t>
            </a:r>
            <a:r>
              <a:rPr lang="en-US" sz="1000" dirty="0" err="1">
                <a:solidFill>
                  <a:srgbClr val="000000"/>
                </a:solidFill>
              </a:rPr>
              <a:t>medialab</a:t>
            </a:r>
            <a:endParaRPr lang="en-US" sz="1000" dirty="0">
              <a:solidFill>
                <a:srgbClr val="000000"/>
              </a:solidFill>
            </a:endParaRPr>
          </a:p>
        </p:txBody>
      </p:sp>
      <p:sp>
        <p:nvSpPr>
          <p:cNvPr id="11" name="5-Point Star 10">
            <a:extLst>
              <a:ext uri="{FF2B5EF4-FFF2-40B4-BE49-F238E27FC236}">
                <a16:creationId xmlns:a16="http://schemas.microsoft.com/office/drawing/2014/main" id="{F8F5BC85-2682-53DD-DEE6-700CA32C48B6}"/>
              </a:ext>
            </a:extLst>
          </p:cNvPr>
          <p:cNvSpPr/>
          <p:nvPr/>
        </p:nvSpPr>
        <p:spPr>
          <a:xfrm>
            <a:off x="2008130" y="3459519"/>
            <a:ext cx="354070" cy="317500"/>
          </a:xfrm>
          <a:prstGeom prst="star5">
            <a:avLst/>
          </a:prstGeom>
          <a:solidFill>
            <a:srgbClr val="FF3B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27C279B1-0672-A5A5-5FA1-6BB6A83A5AE5}"/>
              </a:ext>
            </a:extLst>
          </p:cNvPr>
          <p:cNvSpPr/>
          <p:nvPr/>
        </p:nvSpPr>
        <p:spPr>
          <a:xfrm>
            <a:off x="9678930" y="3440469"/>
            <a:ext cx="354070" cy="317500"/>
          </a:xfrm>
          <a:prstGeom prst="star5">
            <a:avLst/>
          </a:prstGeom>
          <a:solidFill>
            <a:srgbClr val="FF3B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B0B070-51BB-3ECF-E4B3-AD09BB10F879}"/>
              </a:ext>
            </a:extLst>
          </p:cNvPr>
          <p:cNvSpPr txBox="1"/>
          <p:nvPr/>
        </p:nvSpPr>
        <p:spPr>
          <a:xfrm>
            <a:off x="1685669" y="5471437"/>
            <a:ext cx="998991" cy="369332"/>
          </a:xfrm>
          <a:prstGeom prst="rect">
            <a:avLst/>
          </a:prstGeom>
          <a:noFill/>
        </p:spPr>
        <p:txBody>
          <a:bodyPr wrap="none" rtlCol="0">
            <a:spAutoFit/>
          </a:bodyPr>
          <a:lstStyle/>
          <a:p>
            <a:r>
              <a:rPr lang="en-US" dirty="0">
                <a:solidFill>
                  <a:schemeClr val="bg1"/>
                </a:solidFill>
              </a:rPr>
              <a:t>~ 10 Re</a:t>
            </a:r>
          </a:p>
        </p:txBody>
      </p:sp>
      <p:sp>
        <p:nvSpPr>
          <p:cNvPr id="14" name="TextBox 13">
            <a:extLst>
              <a:ext uri="{FF2B5EF4-FFF2-40B4-BE49-F238E27FC236}">
                <a16:creationId xmlns:a16="http://schemas.microsoft.com/office/drawing/2014/main" id="{1D5F99CE-B9E0-A4CF-3417-72BAE7CE22CC}"/>
              </a:ext>
            </a:extLst>
          </p:cNvPr>
          <p:cNvSpPr txBox="1"/>
          <p:nvPr/>
        </p:nvSpPr>
        <p:spPr>
          <a:xfrm>
            <a:off x="9189757" y="5471437"/>
            <a:ext cx="1409360" cy="369332"/>
          </a:xfrm>
          <a:prstGeom prst="rect">
            <a:avLst/>
          </a:prstGeom>
          <a:noFill/>
        </p:spPr>
        <p:txBody>
          <a:bodyPr wrap="none" rtlCol="0">
            <a:spAutoFit/>
          </a:bodyPr>
          <a:lstStyle/>
          <a:p>
            <a:r>
              <a:rPr lang="en-US" dirty="0">
                <a:solidFill>
                  <a:schemeClr val="bg1"/>
                </a:solidFill>
              </a:rPr>
              <a:t>~ -20-30 Re</a:t>
            </a:r>
          </a:p>
        </p:txBody>
      </p:sp>
    </p:spTree>
    <p:extLst>
      <p:ext uri="{BB962C8B-B14F-4D97-AF65-F5344CB8AC3E}">
        <p14:creationId xmlns:p14="http://schemas.microsoft.com/office/powerpoint/2010/main" val="128542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Data used</a:t>
            </a:r>
            <a:endParaRPr lang="sv-SE" dirty="0"/>
          </a:p>
        </p:txBody>
      </p:sp>
      <p:cxnSp>
        <p:nvCxnSpPr>
          <p:cNvPr id="2" name="Straight Connector 1">
            <a:extLst>
              <a:ext uri="{FF2B5EF4-FFF2-40B4-BE49-F238E27FC236}">
                <a16:creationId xmlns:a16="http://schemas.microsoft.com/office/drawing/2014/main" id="{BC99AF1E-2FA1-8DEF-0612-1AAE836BF49B}"/>
              </a:ext>
            </a:extLst>
          </p:cNvPr>
          <p:cNvCxnSpPr>
            <a:cxnSpLocks/>
          </p:cNvCxnSpPr>
          <p:nvPr/>
        </p:nvCxnSpPr>
        <p:spPr>
          <a:xfrm>
            <a:off x="6096000" y="775134"/>
            <a:ext cx="0" cy="558099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D884F22-0039-1142-D2A9-A9BC2757E3D4}"/>
              </a:ext>
            </a:extLst>
          </p:cNvPr>
          <p:cNvSpPr txBox="1"/>
          <p:nvPr/>
        </p:nvSpPr>
        <p:spPr>
          <a:xfrm>
            <a:off x="2475697" y="750785"/>
            <a:ext cx="954107" cy="369332"/>
          </a:xfrm>
          <a:prstGeom prst="rect">
            <a:avLst/>
          </a:prstGeom>
          <a:noFill/>
        </p:spPr>
        <p:txBody>
          <a:bodyPr wrap="none" rtlCol="0">
            <a:spAutoFit/>
          </a:bodyPr>
          <a:lstStyle/>
          <a:p>
            <a:r>
              <a:rPr lang="en-US" u="sng" dirty="0">
                <a:solidFill>
                  <a:srgbClr val="000000"/>
                </a:solidFill>
              </a:rPr>
              <a:t>Ground</a:t>
            </a:r>
          </a:p>
        </p:txBody>
      </p:sp>
      <p:sp>
        <p:nvSpPr>
          <p:cNvPr id="5" name="TextBox 4">
            <a:extLst>
              <a:ext uri="{FF2B5EF4-FFF2-40B4-BE49-F238E27FC236}">
                <a16:creationId xmlns:a16="http://schemas.microsoft.com/office/drawing/2014/main" id="{648CBFF2-4348-E77D-338A-6CBB0268AE4C}"/>
              </a:ext>
            </a:extLst>
          </p:cNvPr>
          <p:cNvSpPr txBox="1"/>
          <p:nvPr/>
        </p:nvSpPr>
        <p:spPr>
          <a:xfrm>
            <a:off x="8903260" y="790574"/>
            <a:ext cx="813043" cy="369332"/>
          </a:xfrm>
          <a:prstGeom prst="rect">
            <a:avLst/>
          </a:prstGeom>
          <a:noFill/>
        </p:spPr>
        <p:txBody>
          <a:bodyPr wrap="none" rtlCol="0">
            <a:spAutoFit/>
          </a:bodyPr>
          <a:lstStyle/>
          <a:p>
            <a:r>
              <a:rPr lang="en-US" i="1" u="sng" dirty="0">
                <a:solidFill>
                  <a:srgbClr val="000000"/>
                </a:solidFill>
              </a:rPr>
              <a:t>In-situ</a:t>
            </a:r>
          </a:p>
        </p:txBody>
      </p:sp>
      <p:pic>
        <p:nvPicPr>
          <p:cNvPr id="1026" name="Picture 2" descr="Maps and Logos - SuperMAG">
            <a:extLst>
              <a:ext uri="{FF2B5EF4-FFF2-40B4-BE49-F238E27FC236}">
                <a16:creationId xmlns:a16="http://schemas.microsoft.com/office/drawing/2014/main" id="{0766B2F9-BB69-C9BF-3880-70D1FADC8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0" y="1263659"/>
            <a:ext cx="4561000" cy="139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825C3D-0414-02C9-C3F8-44721E2C2BB2}"/>
              </a:ext>
            </a:extLst>
          </p:cNvPr>
          <p:cNvSpPr txBox="1"/>
          <p:nvPr/>
        </p:nvSpPr>
        <p:spPr>
          <a:xfrm>
            <a:off x="-63500" y="6368864"/>
            <a:ext cx="6159500" cy="261610"/>
          </a:xfrm>
          <a:prstGeom prst="rect">
            <a:avLst/>
          </a:prstGeom>
          <a:noFill/>
        </p:spPr>
        <p:txBody>
          <a:bodyPr wrap="square">
            <a:spAutoFit/>
          </a:bodyPr>
          <a:lstStyle/>
          <a:p>
            <a:r>
              <a:rPr lang="en-US" sz="1100" b="0" i="0" u="none" strike="noStrike" dirty="0" err="1">
                <a:solidFill>
                  <a:srgbClr val="333333"/>
                </a:solidFill>
                <a:effectLst/>
                <a:highlight>
                  <a:srgbClr val="FFFFFF"/>
                </a:highlight>
                <a:latin typeface="Arial" panose="020B0604020202020204" pitchFamily="34" charset="0"/>
                <a:cs typeface="Arial" panose="020B0604020202020204" pitchFamily="34" charset="0"/>
              </a:rPr>
              <a:t>Gjerloev</a:t>
            </a:r>
            <a:r>
              <a:rPr lang="en-US" sz="1100" b="0" i="0" u="none" strike="noStrike" dirty="0">
                <a:solidFill>
                  <a:srgbClr val="333333"/>
                </a:solidFill>
                <a:effectLst/>
                <a:highlight>
                  <a:srgbClr val="FFFFFF"/>
                </a:highlight>
                <a:latin typeface="Arial" panose="020B0604020202020204" pitchFamily="34" charset="0"/>
                <a:cs typeface="Arial" panose="020B0604020202020204" pitchFamily="34" charset="0"/>
              </a:rPr>
              <a:t> (2011, 2012), Newell and </a:t>
            </a:r>
            <a:r>
              <a:rPr lang="en-US" sz="1100" b="0" i="0" u="none" strike="noStrike" dirty="0" err="1">
                <a:solidFill>
                  <a:srgbClr val="333333"/>
                </a:solidFill>
                <a:effectLst/>
                <a:highlight>
                  <a:srgbClr val="FFFFFF"/>
                </a:highlight>
                <a:latin typeface="Arial" panose="020B0604020202020204" pitchFamily="34" charset="0"/>
                <a:cs typeface="Arial" panose="020B0604020202020204" pitchFamily="34" charset="0"/>
              </a:rPr>
              <a:t>Gjerloev</a:t>
            </a:r>
            <a:r>
              <a:rPr lang="en-US" sz="1100" b="0" i="0" u="none" strike="noStrike" dirty="0">
                <a:solidFill>
                  <a:srgbClr val="333333"/>
                </a:solidFill>
                <a:effectLst/>
                <a:highlight>
                  <a:srgbClr val="FFFFFF"/>
                </a:highlight>
                <a:latin typeface="Arial" panose="020B0604020202020204" pitchFamily="34" charset="0"/>
                <a:cs typeface="Arial" panose="020B0604020202020204" pitchFamily="34" charset="0"/>
              </a:rPr>
              <a:t> (2012)</a:t>
            </a:r>
            <a:endParaRPr lang="en-US" sz="11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F57B3AD-00B4-BABF-6ACF-077A3B3559E5}"/>
              </a:ext>
            </a:extLst>
          </p:cNvPr>
          <p:cNvSpPr txBox="1"/>
          <p:nvPr/>
        </p:nvSpPr>
        <p:spPr>
          <a:xfrm>
            <a:off x="-162738" y="2694870"/>
            <a:ext cx="6159500" cy="1477328"/>
          </a:xfrm>
          <a:prstGeom prst="rect">
            <a:avLst/>
          </a:prstGeom>
          <a:noFill/>
        </p:spPr>
        <p:txBody>
          <a:bodyPr wrap="square">
            <a:spAutoFit/>
          </a:bodyPr>
          <a:lstStyle/>
          <a:p>
            <a:pPr algn="ctr"/>
            <a:r>
              <a:rPr lang="en-US" sz="1500" b="1" dirty="0">
                <a:solidFill>
                  <a:srgbClr val="000000"/>
                </a:solidFill>
              </a:rPr>
              <a:t>SMR</a:t>
            </a:r>
            <a:r>
              <a:rPr lang="en-US" sz="1500" dirty="0">
                <a:solidFill>
                  <a:srgbClr val="000000"/>
                </a:solidFill>
              </a:rPr>
              <a:t>: Ring current index based on all ground magnetometers at geomagnetic latitudes (</a:t>
            </a:r>
            <a:r>
              <a:rPr lang="en-US" sz="1500" dirty="0" err="1">
                <a:solidFill>
                  <a:srgbClr val="000000"/>
                </a:solidFill>
              </a:rPr>
              <a:t>mlat</a:t>
            </a:r>
            <a:r>
              <a:rPr lang="en-US" sz="1500" dirty="0">
                <a:solidFill>
                  <a:srgbClr val="000000"/>
                </a:solidFill>
              </a:rPr>
              <a:t>) between -50 and +50 degrees;</a:t>
            </a:r>
          </a:p>
          <a:p>
            <a:pPr algn="ctr"/>
            <a:endParaRPr lang="en-US" sz="1500" dirty="0">
              <a:solidFill>
                <a:srgbClr val="000000"/>
              </a:solidFill>
            </a:endParaRPr>
          </a:p>
          <a:p>
            <a:pPr algn="ctr"/>
            <a:endParaRPr lang="en-US" sz="1500" dirty="0">
              <a:solidFill>
                <a:srgbClr val="000000"/>
              </a:solidFill>
            </a:endParaRPr>
          </a:p>
          <a:p>
            <a:pPr algn="ctr"/>
            <a:r>
              <a:rPr lang="en-US" sz="1500" dirty="0">
                <a:solidFill>
                  <a:srgbClr val="000000"/>
                </a:solidFill>
              </a:rPr>
              <a:t>Treated equivalently as DST and SYM-H indices traditionally used for geomagnetic storms (Note: differences exist)</a:t>
            </a:r>
          </a:p>
        </p:txBody>
      </p:sp>
      <p:sp>
        <p:nvSpPr>
          <p:cNvPr id="10" name="TextBox 9">
            <a:extLst>
              <a:ext uri="{FF2B5EF4-FFF2-40B4-BE49-F238E27FC236}">
                <a16:creationId xmlns:a16="http://schemas.microsoft.com/office/drawing/2014/main" id="{3AEC17CC-568E-50C7-FFF9-AD8133FDBB93}"/>
              </a:ext>
            </a:extLst>
          </p:cNvPr>
          <p:cNvSpPr txBox="1"/>
          <p:nvPr/>
        </p:nvSpPr>
        <p:spPr>
          <a:xfrm>
            <a:off x="7150781" y="1367290"/>
            <a:ext cx="4318000" cy="553998"/>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rgbClr val="000000"/>
                </a:solidFill>
              </a:rPr>
              <a:t>Plasma moments from spectrometers </a:t>
            </a:r>
          </a:p>
          <a:p>
            <a:pPr marL="285750" indent="-285750">
              <a:buFont typeface="Arial" panose="020B0604020202020204" pitchFamily="34" charset="0"/>
              <a:buChar char="•"/>
            </a:pPr>
            <a:r>
              <a:rPr lang="en-US" sz="1500" dirty="0">
                <a:solidFill>
                  <a:srgbClr val="000000"/>
                </a:solidFill>
              </a:rPr>
              <a:t>Magnetic field from fluxgate magnetometer</a:t>
            </a:r>
          </a:p>
        </p:txBody>
      </p:sp>
      <p:sp>
        <p:nvSpPr>
          <p:cNvPr id="11" name="TextBox 10">
            <a:extLst>
              <a:ext uri="{FF2B5EF4-FFF2-40B4-BE49-F238E27FC236}">
                <a16:creationId xmlns:a16="http://schemas.microsoft.com/office/drawing/2014/main" id="{72624673-E71B-0B24-55E4-B089E29EFFFB}"/>
              </a:ext>
            </a:extLst>
          </p:cNvPr>
          <p:cNvSpPr txBox="1"/>
          <p:nvPr/>
        </p:nvSpPr>
        <p:spPr>
          <a:xfrm>
            <a:off x="7975600" y="2099893"/>
            <a:ext cx="3168496" cy="1200329"/>
          </a:xfrm>
          <a:prstGeom prst="rect">
            <a:avLst/>
          </a:prstGeom>
          <a:noFill/>
        </p:spPr>
        <p:txBody>
          <a:bodyPr wrap="none" rtlCol="0">
            <a:spAutoFit/>
          </a:bodyPr>
          <a:lstStyle/>
          <a:p>
            <a:r>
              <a:rPr lang="en-US" dirty="0">
                <a:solidFill>
                  <a:srgbClr val="000000"/>
                </a:solidFill>
              </a:rPr>
              <a:t>MMS* (2015 - now) </a:t>
            </a:r>
          </a:p>
          <a:p>
            <a:r>
              <a:rPr lang="en-US" dirty="0" err="1">
                <a:solidFill>
                  <a:srgbClr val="000000"/>
                </a:solidFill>
              </a:rPr>
              <a:t>Geotail</a:t>
            </a:r>
            <a:r>
              <a:rPr lang="en-US" dirty="0">
                <a:solidFill>
                  <a:srgbClr val="000000"/>
                </a:solidFill>
              </a:rPr>
              <a:t>** (1992 – 2022)</a:t>
            </a:r>
          </a:p>
          <a:p>
            <a:r>
              <a:rPr lang="en-US" dirty="0">
                <a:solidFill>
                  <a:schemeClr val="bg1">
                    <a:lumMod val="75000"/>
                  </a:schemeClr>
                </a:solidFill>
              </a:rPr>
              <a:t>THEMIS (2007 – Now) - TBD</a:t>
            </a:r>
          </a:p>
          <a:p>
            <a:endParaRPr lang="en-US" dirty="0">
              <a:solidFill>
                <a:srgbClr val="000000"/>
              </a:solidFill>
            </a:endParaRPr>
          </a:p>
        </p:txBody>
      </p:sp>
      <p:pic>
        <p:nvPicPr>
          <p:cNvPr id="13" name="Picture 12">
            <a:extLst>
              <a:ext uri="{FF2B5EF4-FFF2-40B4-BE49-F238E27FC236}">
                <a16:creationId xmlns:a16="http://schemas.microsoft.com/office/drawing/2014/main" id="{F68C69AB-20AF-CD7D-C646-17B7D7554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307" y="4135484"/>
            <a:ext cx="5604778" cy="2220643"/>
          </a:xfrm>
          <a:prstGeom prst="rect">
            <a:avLst/>
          </a:prstGeom>
        </p:spPr>
      </p:pic>
      <p:cxnSp>
        <p:nvCxnSpPr>
          <p:cNvPr id="15" name="Straight Connector 14">
            <a:extLst>
              <a:ext uri="{FF2B5EF4-FFF2-40B4-BE49-F238E27FC236}">
                <a16:creationId xmlns:a16="http://schemas.microsoft.com/office/drawing/2014/main" id="{3C2F2802-80D9-F3C9-546C-7227F6B1D27C}"/>
              </a:ext>
            </a:extLst>
          </p:cNvPr>
          <p:cNvCxnSpPr/>
          <p:nvPr/>
        </p:nvCxnSpPr>
        <p:spPr>
          <a:xfrm>
            <a:off x="755117" y="5580790"/>
            <a:ext cx="4613296" cy="0"/>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pic>
        <p:nvPicPr>
          <p:cNvPr id="2052" name="Picture 4" descr="Geotail Comprehensive Plasma Instrument Observations">
            <a:extLst>
              <a:ext uri="{FF2B5EF4-FFF2-40B4-BE49-F238E27FC236}">
                <a16:creationId xmlns:a16="http://schemas.microsoft.com/office/drawing/2014/main" id="{260CF5F8-94D8-1408-60EA-1DB65C78B8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643" y="3281213"/>
            <a:ext cx="1494438" cy="21577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netospheric Multiscale Promotional Materials">
            <a:extLst>
              <a:ext uri="{FF2B5EF4-FFF2-40B4-BE49-F238E27FC236}">
                <a16:creationId xmlns:a16="http://schemas.microsoft.com/office/drawing/2014/main" id="{31AC0218-DEC4-A6B6-A19F-D8179AE3E2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2238" y="3596696"/>
            <a:ext cx="1665078" cy="16650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918152D-E5A6-161C-B912-730EC2977A1C}"/>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10110410" y="3719714"/>
            <a:ext cx="2081590" cy="1419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DE3F20-C4B0-54C8-F646-F8A5B16431C8}"/>
              </a:ext>
            </a:extLst>
          </p:cNvPr>
          <p:cNvSpPr txBox="1"/>
          <p:nvPr/>
        </p:nvSpPr>
        <p:spPr>
          <a:xfrm>
            <a:off x="6160676" y="6107254"/>
            <a:ext cx="6209730" cy="523220"/>
          </a:xfrm>
          <a:prstGeom prst="rect">
            <a:avLst/>
          </a:prstGeom>
          <a:noFill/>
        </p:spPr>
        <p:txBody>
          <a:bodyPr wrap="square">
            <a:spAutoFit/>
          </a:bodyPr>
          <a:lstStyle/>
          <a:p>
            <a:r>
              <a:rPr lang="en-US" sz="1400" dirty="0">
                <a:solidFill>
                  <a:srgbClr val="000000"/>
                </a:solidFill>
              </a:rPr>
              <a:t>*Currently showing HPCA (~10s) results not FPI (4.5s) (i.e., H+ not ions)</a:t>
            </a:r>
          </a:p>
          <a:p>
            <a:r>
              <a:rPr lang="en-US" sz="1400" dirty="0">
                <a:solidFill>
                  <a:srgbClr val="000000"/>
                </a:solidFill>
              </a:rPr>
              <a:t>**Currently showing results of 12s resolution up to 2014</a:t>
            </a:r>
            <a:endParaRPr lang="en-US" sz="1400" dirty="0"/>
          </a:p>
        </p:txBody>
      </p:sp>
    </p:spTree>
    <p:extLst>
      <p:ext uri="{BB962C8B-B14F-4D97-AF65-F5344CB8AC3E}">
        <p14:creationId xmlns:p14="http://schemas.microsoft.com/office/powerpoint/2010/main" val="426140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589B-7040-370B-61D2-7D401F2D1FA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04804-CD39-5E49-4E45-F5590B35AFC3}"/>
              </a:ext>
            </a:extLst>
          </p:cNvPr>
          <p:cNvSpPr>
            <a:spLocks noGrp="1"/>
          </p:cNvSpPr>
          <p:nvPr>
            <p:ph idx="1"/>
          </p:nvPr>
        </p:nvSpPr>
        <p:spPr>
          <a:xfrm>
            <a:off x="420914" y="-1"/>
            <a:ext cx="11196286" cy="6653719"/>
          </a:xfrm>
        </p:spPr>
        <p:txBody>
          <a:bodyPr anchor="ctr">
            <a:normAutofit/>
          </a:bodyPr>
          <a:lstStyle/>
          <a:p>
            <a:pPr marL="0" indent="0" algn="ctr">
              <a:buNone/>
            </a:pPr>
            <a:r>
              <a:rPr lang="en-US" sz="3600" dirty="0"/>
              <a:t>Methods &amp; Results</a:t>
            </a:r>
          </a:p>
        </p:txBody>
      </p:sp>
      <p:graphicFrame>
        <p:nvGraphicFramePr>
          <p:cNvPr id="4" name="Diagram 3">
            <a:extLst>
              <a:ext uri="{FF2B5EF4-FFF2-40B4-BE49-F238E27FC236}">
                <a16:creationId xmlns:a16="http://schemas.microsoft.com/office/drawing/2014/main" id="{3B34C3BE-4997-C35E-0CF7-6E5AA6055175}"/>
              </a:ext>
            </a:extLst>
          </p:cNvPr>
          <p:cNvGraphicFramePr/>
          <p:nvPr>
            <p:extLst>
              <p:ext uri="{D42A27DB-BD31-4B8C-83A1-F6EECF244321}">
                <p14:modId xmlns:p14="http://schemas.microsoft.com/office/powerpoint/2010/main" val="450708656"/>
              </p:ext>
            </p:extLst>
          </p:nvPr>
        </p:nvGraphicFramePr>
        <p:xfrm>
          <a:off x="2032000" y="4511841"/>
          <a:ext cx="8128000" cy="1855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604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Definitions &amp; Criteria used</a:t>
            </a:r>
            <a:endParaRPr lang="sv-SE" dirty="0"/>
          </a:p>
        </p:txBody>
      </p:sp>
      <p:cxnSp>
        <p:nvCxnSpPr>
          <p:cNvPr id="4" name="Straight Connector 3">
            <a:extLst>
              <a:ext uri="{FF2B5EF4-FFF2-40B4-BE49-F238E27FC236}">
                <a16:creationId xmlns:a16="http://schemas.microsoft.com/office/drawing/2014/main" id="{719F4942-7FA9-6301-BAB3-49CD5A27FC13}"/>
              </a:ext>
            </a:extLst>
          </p:cNvPr>
          <p:cNvCxnSpPr>
            <a:cxnSpLocks/>
          </p:cNvCxnSpPr>
          <p:nvPr/>
        </p:nvCxnSpPr>
        <p:spPr>
          <a:xfrm>
            <a:off x="6096000" y="775134"/>
            <a:ext cx="0" cy="558099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062CACF-2015-8481-0D55-32718B6BA69A}"/>
              </a:ext>
            </a:extLst>
          </p:cNvPr>
          <p:cNvSpPr txBox="1"/>
          <p:nvPr/>
        </p:nvSpPr>
        <p:spPr>
          <a:xfrm>
            <a:off x="1979104" y="673959"/>
            <a:ext cx="2313454" cy="369332"/>
          </a:xfrm>
          <a:prstGeom prst="rect">
            <a:avLst/>
          </a:prstGeom>
          <a:noFill/>
        </p:spPr>
        <p:txBody>
          <a:bodyPr wrap="none" rtlCol="0">
            <a:spAutoFit/>
          </a:bodyPr>
          <a:lstStyle/>
          <a:p>
            <a:r>
              <a:rPr lang="en-US" u="sng" dirty="0">
                <a:solidFill>
                  <a:srgbClr val="000000"/>
                </a:solidFill>
              </a:rPr>
              <a:t>Geomagnetic storms</a:t>
            </a:r>
          </a:p>
        </p:txBody>
      </p:sp>
      <p:sp>
        <p:nvSpPr>
          <p:cNvPr id="7" name="TextBox 6">
            <a:extLst>
              <a:ext uri="{FF2B5EF4-FFF2-40B4-BE49-F238E27FC236}">
                <a16:creationId xmlns:a16="http://schemas.microsoft.com/office/drawing/2014/main" id="{7E559FCA-A035-B9EB-BF90-8B2FAEBA63E6}"/>
              </a:ext>
            </a:extLst>
          </p:cNvPr>
          <p:cNvSpPr txBox="1"/>
          <p:nvPr/>
        </p:nvSpPr>
        <p:spPr>
          <a:xfrm>
            <a:off x="9077668" y="673959"/>
            <a:ext cx="1518364" cy="369332"/>
          </a:xfrm>
          <a:prstGeom prst="rect">
            <a:avLst/>
          </a:prstGeom>
          <a:noFill/>
        </p:spPr>
        <p:txBody>
          <a:bodyPr wrap="none" rtlCol="0">
            <a:spAutoFit/>
          </a:bodyPr>
          <a:lstStyle/>
          <a:p>
            <a:r>
              <a:rPr lang="en-US" u="sng" dirty="0" err="1">
                <a:solidFill>
                  <a:srgbClr val="000000"/>
                </a:solidFill>
              </a:rPr>
              <a:t>Plasmasheet</a:t>
            </a:r>
            <a:endParaRPr lang="en-US" u="sng" dirty="0">
              <a:solidFill>
                <a:srgbClr val="000000"/>
              </a:solidFill>
            </a:endParaRPr>
          </a:p>
        </p:txBody>
      </p:sp>
      <p:sp>
        <p:nvSpPr>
          <p:cNvPr id="10" name="TextBox 9">
            <a:extLst>
              <a:ext uri="{FF2B5EF4-FFF2-40B4-BE49-F238E27FC236}">
                <a16:creationId xmlns:a16="http://schemas.microsoft.com/office/drawing/2014/main" id="{3B49D549-7E10-0320-E522-DBCD9984B87F}"/>
              </a:ext>
            </a:extLst>
          </p:cNvPr>
          <p:cNvSpPr txBox="1"/>
          <p:nvPr/>
        </p:nvSpPr>
        <p:spPr>
          <a:xfrm>
            <a:off x="-53316" y="6423063"/>
            <a:ext cx="6159062" cy="261610"/>
          </a:xfrm>
          <a:prstGeom prst="rect">
            <a:avLst/>
          </a:prstGeom>
          <a:noFill/>
        </p:spPr>
        <p:txBody>
          <a:bodyPr wrap="square">
            <a:spAutoFit/>
          </a:bodyPr>
          <a:lstStyle/>
          <a:p>
            <a:r>
              <a:rPr lang="en-US" sz="1100" dirty="0">
                <a:solidFill>
                  <a:srgbClr val="000000"/>
                </a:solidFill>
              </a:rPr>
              <a:t>See e.g., </a:t>
            </a:r>
            <a:r>
              <a:rPr lang="en-US" sz="1100" dirty="0" err="1">
                <a:solidFill>
                  <a:srgbClr val="000000"/>
                </a:solidFill>
              </a:rPr>
              <a:t>Ohtani</a:t>
            </a:r>
            <a:r>
              <a:rPr lang="en-US" sz="1100" dirty="0">
                <a:solidFill>
                  <a:srgbClr val="000000"/>
                </a:solidFill>
              </a:rPr>
              <a:t> 2021</a:t>
            </a:r>
            <a:endParaRPr lang="en-US" sz="1100" dirty="0"/>
          </a:p>
        </p:txBody>
      </p:sp>
      <p:sp>
        <p:nvSpPr>
          <p:cNvPr id="11" name="TextBox 10">
            <a:extLst>
              <a:ext uri="{FF2B5EF4-FFF2-40B4-BE49-F238E27FC236}">
                <a16:creationId xmlns:a16="http://schemas.microsoft.com/office/drawing/2014/main" id="{834BB2B9-9891-6FE4-54A4-0A78011F04F5}"/>
              </a:ext>
            </a:extLst>
          </p:cNvPr>
          <p:cNvSpPr txBox="1"/>
          <p:nvPr/>
        </p:nvSpPr>
        <p:spPr>
          <a:xfrm>
            <a:off x="6086756" y="6412310"/>
            <a:ext cx="6159062" cy="261610"/>
          </a:xfrm>
          <a:prstGeom prst="rect">
            <a:avLst/>
          </a:prstGeom>
          <a:noFill/>
        </p:spPr>
        <p:txBody>
          <a:bodyPr wrap="square">
            <a:spAutoFit/>
          </a:bodyPr>
          <a:lstStyle/>
          <a:p>
            <a:pPr algn="r"/>
            <a:r>
              <a:rPr lang="en-US" sz="1100" dirty="0">
                <a:solidFill>
                  <a:srgbClr val="000000"/>
                </a:solidFill>
              </a:rPr>
              <a:t>See e.g., </a:t>
            </a:r>
            <a:r>
              <a:rPr lang="en-US" sz="1100" dirty="0" err="1">
                <a:solidFill>
                  <a:srgbClr val="000000"/>
                </a:solidFill>
              </a:rPr>
              <a:t>Ohtani</a:t>
            </a:r>
            <a:r>
              <a:rPr lang="en-US" sz="1100" dirty="0">
                <a:solidFill>
                  <a:srgbClr val="000000"/>
                </a:solidFill>
              </a:rPr>
              <a:t>+ 2008, Guild+ 2008, </a:t>
            </a:r>
            <a:r>
              <a:rPr lang="en-US" sz="1100" dirty="0" err="1">
                <a:solidFill>
                  <a:srgbClr val="000000"/>
                </a:solidFill>
              </a:rPr>
              <a:t>Roziers</a:t>
            </a:r>
            <a:r>
              <a:rPr lang="en-US" sz="1100" dirty="0">
                <a:solidFill>
                  <a:srgbClr val="000000"/>
                </a:solidFill>
              </a:rPr>
              <a:t>+ 2009, Vo+ 2023</a:t>
            </a:r>
            <a:endParaRPr lang="en-US" sz="1100" dirty="0"/>
          </a:p>
        </p:txBody>
      </p:sp>
      <p:pic>
        <p:nvPicPr>
          <p:cNvPr id="2050" name="Picture 2" descr="[image]">
            <a:extLst>
              <a:ext uri="{FF2B5EF4-FFF2-40B4-BE49-F238E27FC236}">
                <a16:creationId xmlns:a16="http://schemas.microsoft.com/office/drawing/2014/main" id="{7EB0D5F4-D3C0-0995-E88D-9477F321F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06" y="1518058"/>
            <a:ext cx="5962394" cy="44717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182E881-9612-18EC-F116-6E0BE5FC8C5B}"/>
              </a:ext>
            </a:extLst>
          </p:cNvPr>
          <p:cNvSpPr txBox="1"/>
          <p:nvPr/>
        </p:nvSpPr>
        <p:spPr>
          <a:xfrm>
            <a:off x="936814" y="1610354"/>
            <a:ext cx="659155" cy="369332"/>
          </a:xfrm>
          <a:prstGeom prst="rect">
            <a:avLst/>
          </a:prstGeom>
          <a:noFill/>
        </p:spPr>
        <p:txBody>
          <a:bodyPr wrap="none" rtlCol="0">
            <a:spAutoFit/>
          </a:bodyPr>
          <a:lstStyle/>
          <a:p>
            <a:r>
              <a:rPr lang="en-US" dirty="0">
                <a:solidFill>
                  <a:srgbClr val="FFC000"/>
                </a:solidFill>
              </a:rPr>
              <a:t>SSC</a:t>
            </a:r>
          </a:p>
        </p:txBody>
      </p:sp>
      <p:sp>
        <p:nvSpPr>
          <p:cNvPr id="15" name="TextBox 14">
            <a:extLst>
              <a:ext uri="{FF2B5EF4-FFF2-40B4-BE49-F238E27FC236}">
                <a16:creationId xmlns:a16="http://schemas.microsoft.com/office/drawing/2014/main" id="{E9947988-CE0A-360A-C793-79AD0957E056}"/>
              </a:ext>
            </a:extLst>
          </p:cNvPr>
          <p:cNvSpPr txBox="1"/>
          <p:nvPr/>
        </p:nvSpPr>
        <p:spPr>
          <a:xfrm>
            <a:off x="1627499" y="5348524"/>
            <a:ext cx="684803" cy="369332"/>
          </a:xfrm>
          <a:prstGeom prst="rect">
            <a:avLst/>
          </a:prstGeom>
          <a:noFill/>
        </p:spPr>
        <p:txBody>
          <a:bodyPr wrap="none" rtlCol="0">
            <a:spAutoFit/>
          </a:bodyPr>
          <a:lstStyle/>
          <a:p>
            <a:r>
              <a:rPr lang="en-US" dirty="0">
                <a:solidFill>
                  <a:srgbClr val="FF3B3B"/>
                </a:solidFill>
              </a:rPr>
              <a:t>main</a:t>
            </a:r>
          </a:p>
        </p:txBody>
      </p:sp>
      <p:sp>
        <p:nvSpPr>
          <p:cNvPr id="16" name="TextBox 15">
            <a:extLst>
              <a:ext uri="{FF2B5EF4-FFF2-40B4-BE49-F238E27FC236}">
                <a16:creationId xmlns:a16="http://schemas.microsoft.com/office/drawing/2014/main" id="{1382DFFF-1F2D-9DBC-F7FE-25E34DE0BFEE}"/>
              </a:ext>
            </a:extLst>
          </p:cNvPr>
          <p:cNvSpPr txBox="1"/>
          <p:nvPr/>
        </p:nvSpPr>
        <p:spPr>
          <a:xfrm>
            <a:off x="4046395" y="5348524"/>
            <a:ext cx="1768539" cy="369332"/>
          </a:xfrm>
          <a:prstGeom prst="rect">
            <a:avLst/>
          </a:prstGeom>
          <a:noFill/>
        </p:spPr>
        <p:txBody>
          <a:bodyPr wrap="square" rtlCol="0">
            <a:spAutoFit/>
          </a:bodyPr>
          <a:lstStyle/>
          <a:p>
            <a:r>
              <a:rPr lang="en-US" dirty="0">
                <a:solidFill>
                  <a:srgbClr val="00B0F0"/>
                </a:solidFill>
              </a:rPr>
              <a:t>Recovery</a:t>
            </a:r>
          </a:p>
        </p:txBody>
      </p:sp>
      <p:sp>
        <p:nvSpPr>
          <p:cNvPr id="17" name="Rectangle 16">
            <a:extLst>
              <a:ext uri="{FF2B5EF4-FFF2-40B4-BE49-F238E27FC236}">
                <a16:creationId xmlns:a16="http://schemas.microsoft.com/office/drawing/2014/main" id="{5D2650A4-DA25-9E78-AD74-8CF500004D42}"/>
              </a:ext>
            </a:extLst>
          </p:cNvPr>
          <p:cNvSpPr/>
          <p:nvPr/>
        </p:nvSpPr>
        <p:spPr>
          <a:xfrm>
            <a:off x="1312448" y="1981169"/>
            <a:ext cx="324293" cy="3227645"/>
          </a:xfrm>
          <a:prstGeom prst="rect">
            <a:avLst/>
          </a:prstGeom>
          <a:solidFill>
            <a:srgbClr val="FFC000">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F0A411A-4F1D-B3B2-E522-3E177EDD10F1}"/>
              </a:ext>
            </a:extLst>
          </p:cNvPr>
          <p:cNvSpPr/>
          <p:nvPr/>
        </p:nvSpPr>
        <p:spPr>
          <a:xfrm>
            <a:off x="1624941" y="1981169"/>
            <a:ext cx="324293" cy="3227645"/>
          </a:xfrm>
          <a:prstGeom prst="rect">
            <a:avLst/>
          </a:prstGeom>
          <a:solidFill>
            <a:srgbClr val="FF0000">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7C2D133-0121-D024-8832-1A15E3F5AEAE}"/>
              </a:ext>
            </a:extLst>
          </p:cNvPr>
          <p:cNvSpPr/>
          <p:nvPr/>
        </p:nvSpPr>
        <p:spPr>
          <a:xfrm>
            <a:off x="1949234" y="1979686"/>
            <a:ext cx="3865700" cy="3227645"/>
          </a:xfrm>
          <a:prstGeom prst="rect">
            <a:avLst/>
          </a:prstGeom>
          <a:solidFill>
            <a:srgbClr val="0070C0">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E929A50-5501-42F3-64B1-6B43C872EF7B}"/>
              </a:ext>
            </a:extLst>
          </p:cNvPr>
          <p:cNvSpPr txBox="1"/>
          <p:nvPr/>
        </p:nvSpPr>
        <p:spPr>
          <a:xfrm>
            <a:off x="2419026" y="5864423"/>
            <a:ext cx="1691489" cy="369332"/>
          </a:xfrm>
          <a:prstGeom prst="rect">
            <a:avLst/>
          </a:prstGeom>
          <a:noFill/>
        </p:spPr>
        <p:txBody>
          <a:bodyPr wrap="none" rtlCol="0">
            <a:spAutoFit/>
          </a:bodyPr>
          <a:lstStyle/>
          <a:p>
            <a:r>
              <a:rPr lang="en-US" dirty="0">
                <a:solidFill>
                  <a:srgbClr val="000000"/>
                </a:solidFill>
              </a:rPr>
              <a:t>SMR &lt; -50 </a:t>
            </a:r>
            <a:r>
              <a:rPr lang="en-US" dirty="0" err="1">
                <a:solidFill>
                  <a:srgbClr val="000000"/>
                </a:solidFill>
              </a:rPr>
              <a:t>nT</a:t>
            </a:r>
            <a:endParaRPr lang="en-US" dirty="0">
              <a:solidFill>
                <a:srgbClr val="000000"/>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D598B5-DD9E-98C8-6122-75D789E9695B}"/>
                  </a:ext>
                </a:extLst>
              </p:cNvPr>
              <p:cNvSpPr txBox="1"/>
              <p:nvPr/>
            </p:nvSpPr>
            <p:spPr>
              <a:xfrm>
                <a:off x="6899208" y="1203134"/>
                <a:ext cx="5159180" cy="1484124"/>
              </a:xfrm>
              <a:prstGeom prst="rect">
                <a:avLst/>
              </a:prstGeom>
              <a:noFill/>
            </p:spPr>
            <p:txBody>
              <a:bodyPr wrap="square" rtlCol="0">
                <a:spAutoFit/>
              </a:bodyPr>
              <a:lstStyle/>
              <a:p>
                <a:r>
                  <a:rPr lang="en-US" sz="1500" b="0" u="sng" dirty="0">
                    <a:solidFill>
                      <a:srgbClr val="000000"/>
                    </a:solidFill>
                    <a:latin typeface="Cambria Math" panose="02040503050406030204" pitchFamily="18" charset="0"/>
                  </a:rPr>
                  <a:t>Example Criteria to find CSP</a:t>
                </a:r>
              </a:p>
              <a:p>
                <a:pPr marL="342900" indent="-342900">
                  <a:buFont typeface="+mj-lt"/>
                  <a:buAutoNum type="arabicPeriod"/>
                </a:pPr>
                <a14:m>
                  <m:oMath xmlns:m="http://schemas.openxmlformats.org/officeDocument/2006/math">
                    <m:d>
                      <m:dPr>
                        <m:begChr m:val="⌊"/>
                        <m:endChr m:val="⌋"/>
                        <m:ctrlPr>
                          <a:rPr lang="en-US" sz="1500" b="0" i="1" smtClean="0">
                            <a:solidFill>
                              <a:srgbClr val="000000"/>
                            </a:solidFill>
                            <a:latin typeface="Cambria Math" panose="02040503050406030204" pitchFamily="18" charset="0"/>
                          </a:rPr>
                        </m:ctrlPr>
                      </m:dPr>
                      <m:e>
                        <m:sSub>
                          <m:sSubPr>
                            <m:ctrlPr>
                              <a:rPr lang="en-US" sz="1500" i="1">
                                <a:solidFill>
                                  <a:srgbClr val="000000"/>
                                </a:solidFill>
                                <a:latin typeface="Cambria Math" panose="02040503050406030204" pitchFamily="18" charset="0"/>
                              </a:rPr>
                            </m:ctrlPr>
                          </m:sSubPr>
                          <m:e>
                            <m:r>
                              <m:rPr>
                                <m:sty m:val="p"/>
                              </m:rPr>
                              <a:rPr lang="en-US" sz="1500" i="0">
                                <a:solidFill>
                                  <a:srgbClr val="000000"/>
                                </a:solidFill>
                                <a:latin typeface="Cambria Math" panose="02040503050406030204" pitchFamily="18" charset="0"/>
                              </a:rPr>
                              <m:t>Y</m:t>
                            </m:r>
                          </m:e>
                          <m:sub>
                            <m:r>
                              <m:rPr>
                                <m:sty m:val="p"/>
                              </m:rPr>
                              <a:rPr lang="en-US" sz="1500" i="0">
                                <a:solidFill>
                                  <a:srgbClr val="000000"/>
                                </a:solidFill>
                                <a:latin typeface="Cambria Math" panose="02040503050406030204" pitchFamily="18" charset="0"/>
                              </a:rPr>
                              <m:t>GSM</m:t>
                            </m:r>
                            <m:r>
                              <a:rPr lang="en-US" sz="1500" i="0">
                                <a:solidFill>
                                  <a:srgbClr val="000000"/>
                                </a:solidFill>
                                <a:latin typeface="Cambria Math" panose="02040503050406030204" pitchFamily="18" charset="0"/>
                              </a:rPr>
                              <m:t>,4°</m:t>
                            </m:r>
                          </m:sub>
                        </m:sSub>
                      </m:e>
                    </m:d>
                    <m:r>
                      <a:rPr lang="en-US" sz="1500" b="0" i="0" smtClean="0">
                        <a:solidFill>
                          <a:srgbClr val="000000"/>
                        </a:solidFill>
                        <a:latin typeface="Cambria Math" panose="02040503050406030204" pitchFamily="18" charset="0"/>
                      </a:rPr>
                      <m:t>&lt;10</m:t>
                    </m:r>
                  </m:oMath>
                </a14:m>
                <a:endParaRPr lang="en-US" sz="1500" b="0" dirty="0">
                  <a:solidFill>
                    <a:srgbClr val="000000"/>
                  </a:solidFill>
                  <a:latin typeface="Cambria Math" panose="02040503050406030204" pitchFamily="18" charset="0"/>
                </a:endParaRPr>
              </a:p>
              <a:p>
                <a:pPr marL="342900" indent="-342900">
                  <a:buFont typeface="+mj-lt"/>
                  <a:buAutoNum type="arabicPeriod"/>
                </a:pPr>
                <a14:m>
                  <m:oMath xmlns:m="http://schemas.openxmlformats.org/officeDocument/2006/math">
                    <m:r>
                      <a:rPr lang="en-US" sz="1500" i="0" smtClean="0">
                        <a:solidFill>
                          <a:srgbClr val="000000"/>
                        </a:solidFill>
                        <a:latin typeface="Cambria Math" panose="02040503050406030204" pitchFamily="18" charset="0"/>
                      </a:rPr>
                      <m:t> </m:t>
                    </m:r>
                    <m:r>
                      <a:rPr lang="en-US" sz="1500" b="0" i="0" smtClean="0">
                        <a:solidFill>
                          <a:srgbClr val="000000"/>
                        </a:solidFill>
                        <a:latin typeface="Cambria Math" panose="02040503050406030204" pitchFamily="18" charset="0"/>
                      </a:rPr>
                      <m:t>−5&lt;</m:t>
                    </m:r>
                    <m:sSub>
                      <m:sSubPr>
                        <m:ctrlPr>
                          <a:rPr lang="en-US" sz="1500" i="1">
                            <a:solidFill>
                              <a:srgbClr val="000000"/>
                            </a:solidFill>
                            <a:latin typeface="Cambria Math" panose="02040503050406030204" pitchFamily="18" charset="0"/>
                          </a:rPr>
                        </m:ctrlPr>
                      </m:sSubPr>
                      <m:e>
                        <m:r>
                          <m:rPr>
                            <m:sty m:val="p"/>
                          </m:rPr>
                          <a:rPr lang="en-US" sz="1500" i="0">
                            <a:solidFill>
                              <a:srgbClr val="000000"/>
                            </a:solidFill>
                            <a:latin typeface="Cambria Math" panose="02040503050406030204" pitchFamily="18" charset="0"/>
                          </a:rPr>
                          <m:t>X</m:t>
                        </m:r>
                      </m:e>
                      <m:sub>
                        <m:r>
                          <m:rPr>
                            <m:sty m:val="p"/>
                          </m:rPr>
                          <a:rPr lang="en-US" sz="1500" i="0">
                            <a:solidFill>
                              <a:srgbClr val="000000"/>
                            </a:solidFill>
                            <a:latin typeface="Cambria Math" panose="02040503050406030204" pitchFamily="18" charset="0"/>
                          </a:rPr>
                          <m:t>GSM</m:t>
                        </m:r>
                        <m:r>
                          <a:rPr lang="en-US" sz="1500" i="0">
                            <a:solidFill>
                              <a:srgbClr val="000000"/>
                            </a:solidFill>
                            <a:latin typeface="Cambria Math" panose="02040503050406030204" pitchFamily="18" charset="0"/>
                          </a:rPr>
                          <m:t>,4°</m:t>
                        </m:r>
                      </m:sub>
                    </m:sSub>
                    <m:r>
                      <a:rPr lang="en-US" sz="1500" i="0">
                        <a:solidFill>
                          <a:srgbClr val="000000"/>
                        </a:solidFill>
                        <a:latin typeface="Cambria Math" panose="02040503050406030204" pitchFamily="18" charset="0"/>
                      </a:rPr>
                      <m:t> </m:t>
                    </m:r>
                    <m:r>
                      <a:rPr lang="en-US" sz="1500" b="0" i="0" smtClean="0">
                        <a:solidFill>
                          <a:srgbClr val="000000"/>
                        </a:solidFill>
                        <a:latin typeface="Cambria Math" panose="02040503050406030204" pitchFamily="18" charset="0"/>
                      </a:rPr>
                      <m:t>&lt;−30</m:t>
                    </m:r>
                  </m:oMath>
                </a14:m>
                <a:endParaRPr lang="en-US" sz="1500" b="0" dirty="0">
                  <a:solidFill>
                    <a:srgbClr val="000000"/>
                  </a:solidFill>
                </a:endParaRPr>
              </a:p>
              <a:p>
                <a:pPr marL="342900" indent="-342900">
                  <a:buFont typeface="+mj-lt"/>
                  <a:buAutoNum type="arabicPeriod"/>
                </a:pPr>
                <a14:m>
                  <m:oMath xmlns:m="http://schemas.openxmlformats.org/officeDocument/2006/math">
                    <m:r>
                      <m:rPr>
                        <m:sty m:val="p"/>
                      </m:rPr>
                      <a:rPr lang="en-US" sz="1500" b="0" i="0" smtClean="0">
                        <a:solidFill>
                          <a:srgbClr val="000000"/>
                        </a:solidFill>
                        <a:latin typeface="Cambria Math" panose="02040503050406030204" pitchFamily="18" charset="0"/>
                      </a:rPr>
                      <m:t>β</m:t>
                    </m:r>
                    <m:r>
                      <a:rPr lang="en-US" sz="1500" b="0" i="0" smtClean="0">
                        <a:solidFill>
                          <a:srgbClr val="000000"/>
                        </a:solidFill>
                        <a:latin typeface="Cambria Math" panose="02040503050406030204" pitchFamily="18" charset="0"/>
                      </a:rPr>
                      <m:t>=</m:t>
                    </m:r>
                    <m:f>
                      <m:fPr>
                        <m:ctrlPr>
                          <a:rPr lang="en-US" sz="1500" b="0" i="1" smtClean="0">
                            <a:solidFill>
                              <a:srgbClr val="000000"/>
                            </a:solidFill>
                            <a:latin typeface="Cambria Math" panose="02040503050406030204" pitchFamily="18" charset="0"/>
                          </a:rPr>
                        </m:ctrlPr>
                      </m:fPr>
                      <m:num>
                        <m:sSub>
                          <m:sSubPr>
                            <m:ctrlPr>
                              <a:rPr lang="en-US" sz="1500" b="0" i="1" smtClean="0">
                                <a:solidFill>
                                  <a:srgbClr val="000000"/>
                                </a:solidFill>
                                <a:latin typeface="Cambria Math" panose="02040503050406030204" pitchFamily="18" charset="0"/>
                              </a:rPr>
                            </m:ctrlPr>
                          </m:sSubPr>
                          <m:e>
                            <m:r>
                              <m:rPr>
                                <m:sty m:val="p"/>
                              </m:rPr>
                              <a:rPr lang="en-US" sz="1500" b="0" i="0" smtClean="0">
                                <a:solidFill>
                                  <a:srgbClr val="000000"/>
                                </a:solidFill>
                                <a:latin typeface="Cambria Math" panose="02040503050406030204" pitchFamily="18" charset="0"/>
                              </a:rPr>
                              <m:t>P</m:t>
                            </m:r>
                          </m:e>
                          <m:sub>
                            <m:r>
                              <m:rPr>
                                <m:sty m:val="p"/>
                              </m:rPr>
                              <a:rPr lang="en-US" sz="1500" b="0" i="0" smtClean="0">
                                <a:solidFill>
                                  <a:srgbClr val="000000"/>
                                </a:solidFill>
                                <a:latin typeface="Cambria Math" panose="02040503050406030204" pitchFamily="18" charset="0"/>
                              </a:rPr>
                              <m:t>the</m:t>
                            </m:r>
                          </m:sub>
                        </m:sSub>
                      </m:num>
                      <m:den>
                        <m:sSub>
                          <m:sSubPr>
                            <m:ctrlPr>
                              <a:rPr lang="en-US" sz="1500" b="0" i="1" smtClean="0">
                                <a:solidFill>
                                  <a:srgbClr val="000000"/>
                                </a:solidFill>
                                <a:latin typeface="Cambria Math" panose="02040503050406030204" pitchFamily="18" charset="0"/>
                              </a:rPr>
                            </m:ctrlPr>
                          </m:sSubPr>
                          <m:e>
                            <m:r>
                              <m:rPr>
                                <m:sty m:val="p"/>
                              </m:rPr>
                              <a:rPr lang="en-US" sz="1500" b="0" i="0" smtClean="0">
                                <a:solidFill>
                                  <a:srgbClr val="000000"/>
                                </a:solidFill>
                                <a:latin typeface="Cambria Math" panose="02040503050406030204" pitchFamily="18" charset="0"/>
                              </a:rPr>
                              <m:t>P</m:t>
                            </m:r>
                          </m:e>
                          <m:sub>
                            <m:r>
                              <m:rPr>
                                <m:sty m:val="p"/>
                              </m:rPr>
                              <a:rPr lang="en-US" sz="1500" b="0" i="0" smtClean="0">
                                <a:solidFill>
                                  <a:srgbClr val="000000"/>
                                </a:solidFill>
                                <a:latin typeface="Cambria Math" panose="02040503050406030204" pitchFamily="18" charset="0"/>
                              </a:rPr>
                              <m:t>mag</m:t>
                            </m:r>
                          </m:sub>
                        </m:sSub>
                      </m:den>
                    </m:f>
                    <m:r>
                      <a:rPr lang="en-US" sz="1500" b="0" i="0" smtClean="0">
                        <a:solidFill>
                          <a:srgbClr val="000000"/>
                        </a:solidFill>
                        <a:latin typeface="Cambria Math" panose="02040503050406030204" pitchFamily="18" charset="0"/>
                      </a:rPr>
                      <m:t>&gt;1</m:t>
                    </m:r>
                  </m:oMath>
                </a14:m>
                <a:endParaRPr lang="en-US" sz="1500" b="0" dirty="0">
                  <a:solidFill>
                    <a:srgbClr val="000000"/>
                  </a:solidFill>
                </a:endParaRPr>
              </a:p>
              <a:p>
                <a:pPr marL="342900" indent="-342900">
                  <a:buFont typeface="+mj-lt"/>
                  <a:buAutoNum type="arabicPeriod"/>
                </a:pPr>
                <a14:m>
                  <m:oMath xmlns:m="http://schemas.openxmlformats.org/officeDocument/2006/math">
                    <m:d>
                      <m:dPr>
                        <m:begChr m:val="|"/>
                        <m:endChr m:val="|"/>
                        <m:ctrlPr>
                          <a:rPr lang="el-GR" sz="1500" b="0" i="1" dirty="0" smtClean="0">
                            <a:solidFill>
                              <a:srgbClr val="000000"/>
                            </a:solidFill>
                            <a:latin typeface="Cambria Math" panose="02040503050406030204" pitchFamily="18" charset="0"/>
                          </a:rPr>
                        </m:ctrlPr>
                      </m:dPr>
                      <m:e>
                        <m:r>
                          <m:rPr>
                            <m:sty m:val="p"/>
                          </m:rPr>
                          <a:rPr lang="el-GR" sz="1500" i="0" dirty="0">
                            <a:solidFill>
                              <a:srgbClr val="000000"/>
                            </a:solidFill>
                            <a:latin typeface="Cambria Math" panose="02040503050406030204" pitchFamily="18" charset="0"/>
                          </a:rPr>
                          <m:t>Β</m:t>
                        </m:r>
                        <m:r>
                          <m:rPr>
                            <m:sty m:val="p"/>
                          </m:rPr>
                          <a:rPr lang="en-US" sz="1500" i="0" dirty="0">
                            <a:solidFill>
                              <a:srgbClr val="000000"/>
                            </a:solidFill>
                            <a:latin typeface="Cambria Math" panose="02040503050406030204" pitchFamily="18" charset="0"/>
                          </a:rPr>
                          <m:t>z</m:t>
                        </m:r>
                      </m:e>
                    </m:d>
                    <m:r>
                      <a:rPr lang="en-US" sz="1500" b="0" i="0" dirty="0" smtClean="0">
                        <a:solidFill>
                          <a:srgbClr val="000000"/>
                        </a:solidFill>
                        <a:latin typeface="Cambria Math" panose="02040503050406030204" pitchFamily="18" charset="0"/>
                      </a:rPr>
                      <m:t> &gt;</m:t>
                    </m:r>
                    <m:rad>
                      <m:radPr>
                        <m:degHide m:val="on"/>
                        <m:ctrlPr>
                          <a:rPr lang="el-GR" sz="1500" b="0" i="1" dirty="0" smtClean="0">
                            <a:solidFill>
                              <a:srgbClr val="000000"/>
                            </a:solidFill>
                            <a:latin typeface="Cambria Math" panose="02040503050406030204" pitchFamily="18" charset="0"/>
                          </a:rPr>
                        </m:ctrlPr>
                      </m:radPr>
                      <m:deg/>
                      <m:e>
                        <m:r>
                          <m:rPr>
                            <m:sty m:val="p"/>
                          </m:rPr>
                          <a:rPr lang="en-US" sz="1500" b="0" i="0" dirty="0" smtClean="0">
                            <a:solidFill>
                              <a:srgbClr val="000000"/>
                            </a:solidFill>
                            <a:latin typeface="Cambria Math" panose="02040503050406030204" pitchFamily="18" charset="0"/>
                          </a:rPr>
                          <m:t>B</m:t>
                        </m:r>
                        <m:sSup>
                          <m:sSupPr>
                            <m:ctrlPr>
                              <a:rPr lang="en-US" sz="1500" b="0" i="1" dirty="0" smtClean="0">
                                <a:solidFill>
                                  <a:srgbClr val="000000"/>
                                </a:solidFill>
                                <a:latin typeface="Cambria Math" panose="02040503050406030204" pitchFamily="18" charset="0"/>
                              </a:rPr>
                            </m:ctrlPr>
                          </m:sSupPr>
                          <m:e>
                            <m:r>
                              <m:rPr>
                                <m:sty m:val="p"/>
                              </m:rPr>
                              <a:rPr lang="en-US" sz="1500" b="0" i="0" dirty="0" smtClean="0">
                                <a:solidFill>
                                  <a:srgbClr val="000000"/>
                                </a:solidFill>
                                <a:latin typeface="Cambria Math" panose="02040503050406030204" pitchFamily="18" charset="0"/>
                              </a:rPr>
                              <m:t>x</m:t>
                            </m:r>
                          </m:e>
                          <m:sup>
                            <m:r>
                              <a:rPr lang="en-US" sz="1500" b="0" i="0" dirty="0" smtClean="0">
                                <a:solidFill>
                                  <a:srgbClr val="000000"/>
                                </a:solidFill>
                                <a:latin typeface="Cambria Math" panose="02040503050406030204" pitchFamily="18" charset="0"/>
                              </a:rPr>
                              <m:t>2</m:t>
                            </m:r>
                          </m:sup>
                        </m:sSup>
                        <m:r>
                          <a:rPr lang="en-US" sz="1500" b="0" i="0" dirty="0" smtClean="0">
                            <a:solidFill>
                              <a:srgbClr val="000000"/>
                            </a:solidFill>
                            <a:latin typeface="Cambria Math" panose="02040503050406030204" pitchFamily="18" charset="0"/>
                          </a:rPr>
                          <m:t>+</m:t>
                        </m:r>
                        <m:r>
                          <m:rPr>
                            <m:sty m:val="p"/>
                          </m:rPr>
                          <a:rPr lang="en-US" sz="1500" b="0" i="0" dirty="0" smtClean="0">
                            <a:solidFill>
                              <a:srgbClr val="000000"/>
                            </a:solidFill>
                            <a:latin typeface="Cambria Math" panose="02040503050406030204" pitchFamily="18" charset="0"/>
                          </a:rPr>
                          <m:t>B</m:t>
                        </m:r>
                        <m:sSup>
                          <m:sSupPr>
                            <m:ctrlPr>
                              <a:rPr lang="en-US" sz="1500" b="0" i="1" dirty="0" smtClean="0">
                                <a:solidFill>
                                  <a:srgbClr val="000000"/>
                                </a:solidFill>
                                <a:latin typeface="Cambria Math" panose="02040503050406030204" pitchFamily="18" charset="0"/>
                              </a:rPr>
                            </m:ctrlPr>
                          </m:sSupPr>
                          <m:e>
                            <m:r>
                              <m:rPr>
                                <m:sty m:val="p"/>
                              </m:rPr>
                              <a:rPr lang="en-US" sz="1500" b="0" i="0" dirty="0" smtClean="0">
                                <a:solidFill>
                                  <a:srgbClr val="000000"/>
                                </a:solidFill>
                                <a:latin typeface="Cambria Math" panose="02040503050406030204" pitchFamily="18" charset="0"/>
                              </a:rPr>
                              <m:t>y</m:t>
                            </m:r>
                          </m:e>
                          <m:sup>
                            <m:r>
                              <a:rPr lang="en-US" sz="1500" b="0" i="0" dirty="0" smtClean="0">
                                <a:solidFill>
                                  <a:srgbClr val="000000"/>
                                </a:solidFill>
                                <a:latin typeface="Cambria Math" panose="02040503050406030204" pitchFamily="18" charset="0"/>
                              </a:rPr>
                              <m:t>2</m:t>
                            </m:r>
                          </m:sup>
                        </m:sSup>
                      </m:e>
                    </m:rad>
                  </m:oMath>
                </a14:m>
                <a:endParaRPr lang="en-US" sz="1500" b="0" dirty="0">
                  <a:solidFill>
                    <a:srgbClr val="000000"/>
                  </a:solidFill>
                </a:endParaRPr>
              </a:p>
            </p:txBody>
          </p:sp>
        </mc:Choice>
        <mc:Fallback xmlns="">
          <p:sp>
            <p:nvSpPr>
              <p:cNvPr id="22" name="TextBox 21">
                <a:extLst>
                  <a:ext uri="{FF2B5EF4-FFF2-40B4-BE49-F238E27FC236}">
                    <a16:creationId xmlns:a16="http://schemas.microsoft.com/office/drawing/2014/main" id="{CDD598B5-DD9E-98C8-6122-75D789E9695B}"/>
                  </a:ext>
                </a:extLst>
              </p:cNvPr>
              <p:cNvSpPr txBox="1">
                <a:spLocks noRot="1" noChangeAspect="1" noMove="1" noResize="1" noEditPoints="1" noAdjustHandles="1" noChangeArrowheads="1" noChangeShapeType="1" noTextEdit="1"/>
              </p:cNvSpPr>
              <p:nvPr/>
            </p:nvSpPr>
            <p:spPr>
              <a:xfrm>
                <a:off x="6899208" y="1203134"/>
                <a:ext cx="5159180" cy="1484124"/>
              </a:xfrm>
              <a:prstGeom prst="rect">
                <a:avLst/>
              </a:prstGeom>
              <a:blipFill>
                <a:blip r:embed="rId4"/>
                <a:stretch>
                  <a:fillRect l="-491" t="-847" b="-2542"/>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A5A54D60-8E2A-F5D4-F7D4-1C0C3748E5FE}"/>
              </a:ext>
            </a:extLst>
          </p:cNvPr>
          <p:cNvSpPr txBox="1"/>
          <p:nvPr/>
        </p:nvSpPr>
        <p:spPr>
          <a:xfrm>
            <a:off x="4046395" y="6407673"/>
            <a:ext cx="6160168" cy="276999"/>
          </a:xfrm>
          <a:prstGeom prst="rect">
            <a:avLst/>
          </a:prstGeom>
          <a:noFill/>
        </p:spPr>
        <p:txBody>
          <a:bodyPr wrap="square">
            <a:spAutoFit/>
          </a:bodyPr>
          <a:lstStyle/>
          <a:p>
            <a:r>
              <a:rPr lang="en-US" sz="1200" b="0" dirty="0">
                <a:solidFill>
                  <a:srgbClr val="000000"/>
                </a:solidFill>
              </a:rPr>
              <a:t>Disclaimer: absolute numbers can be sensitive to criteria</a:t>
            </a:r>
          </a:p>
        </p:txBody>
      </p:sp>
      <p:pic>
        <p:nvPicPr>
          <p:cNvPr id="8" name="Picture 7">
            <a:extLst>
              <a:ext uri="{FF2B5EF4-FFF2-40B4-BE49-F238E27FC236}">
                <a16:creationId xmlns:a16="http://schemas.microsoft.com/office/drawing/2014/main" id="{581362DB-77F8-285B-F80D-386F14B09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9491" y="2847102"/>
            <a:ext cx="5267837" cy="3351661"/>
          </a:xfrm>
          <a:prstGeom prst="rect">
            <a:avLst/>
          </a:prstGeom>
        </p:spPr>
      </p:pic>
      <p:sp>
        <p:nvSpPr>
          <p:cNvPr id="9" name="Oval 8">
            <a:extLst>
              <a:ext uri="{FF2B5EF4-FFF2-40B4-BE49-F238E27FC236}">
                <a16:creationId xmlns:a16="http://schemas.microsoft.com/office/drawing/2014/main" id="{90BB04AC-DD21-3F81-FF2A-CB4E4DA88E09}"/>
              </a:ext>
            </a:extLst>
          </p:cNvPr>
          <p:cNvSpPr/>
          <p:nvPr/>
        </p:nvSpPr>
        <p:spPr>
          <a:xfrm>
            <a:off x="9450792" y="4248052"/>
            <a:ext cx="1428760" cy="5497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490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Storm phases automatic classification</a:t>
            </a:r>
            <a:endParaRPr lang="sv-SE" dirty="0"/>
          </a:p>
        </p:txBody>
      </p:sp>
      <p:pic>
        <p:nvPicPr>
          <p:cNvPr id="4" name="Picture 3">
            <a:extLst>
              <a:ext uri="{FF2B5EF4-FFF2-40B4-BE49-F238E27FC236}">
                <a16:creationId xmlns:a16="http://schemas.microsoft.com/office/drawing/2014/main" id="{F9E6DC1E-5580-74CF-142C-B7D55EF6341A}"/>
              </a:ext>
            </a:extLst>
          </p:cNvPr>
          <p:cNvPicPr>
            <a:picLocks noChangeAspect="1"/>
          </p:cNvPicPr>
          <p:nvPr/>
        </p:nvPicPr>
        <p:blipFill>
          <a:blip r:embed="rId3"/>
          <a:stretch>
            <a:fillRect/>
          </a:stretch>
        </p:blipFill>
        <p:spPr>
          <a:xfrm>
            <a:off x="1157440" y="988890"/>
            <a:ext cx="9877119" cy="5249551"/>
          </a:xfrm>
          <a:prstGeom prst="rect">
            <a:avLst/>
          </a:prstGeom>
        </p:spPr>
      </p:pic>
      <p:sp>
        <p:nvSpPr>
          <p:cNvPr id="5" name="TextBox 4">
            <a:extLst>
              <a:ext uri="{FF2B5EF4-FFF2-40B4-BE49-F238E27FC236}">
                <a16:creationId xmlns:a16="http://schemas.microsoft.com/office/drawing/2014/main" id="{8CCA39A0-2A02-FB88-2207-0C59FB79354D}"/>
              </a:ext>
            </a:extLst>
          </p:cNvPr>
          <p:cNvSpPr txBox="1"/>
          <p:nvPr/>
        </p:nvSpPr>
        <p:spPr>
          <a:xfrm>
            <a:off x="327607" y="3244334"/>
            <a:ext cx="697627" cy="646331"/>
          </a:xfrm>
          <a:prstGeom prst="rect">
            <a:avLst/>
          </a:prstGeom>
          <a:noFill/>
        </p:spPr>
        <p:txBody>
          <a:bodyPr wrap="none" rtlCol="0">
            <a:spAutoFit/>
          </a:bodyPr>
          <a:lstStyle/>
          <a:p>
            <a:pPr algn="ctr"/>
            <a:r>
              <a:rPr lang="en-US" dirty="0">
                <a:solidFill>
                  <a:srgbClr val="000000"/>
                </a:solidFill>
              </a:rPr>
              <a:t>SMR</a:t>
            </a:r>
          </a:p>
          <a:p>
            <a:pPr algn="ctr"/>
            <a:r>
              <a:rPr lang="en-US" dirty="0">
                <a:solidFill>
                  <a:srgbClr val="000000"/>
                </a:solidFill>
              </a:rPr>
              <a:t>[</a:t>
            </a:r>
            <a:r>
              <a:rPr lang="en-US" dirty="0" err="1">
                <a:solidFill>
                  <a:srgbClr val="000000"/>
                </a:solidFill>
              </a:rPr>
              <a:t>nT</a:t>
            </a:r>
            <a:r>
              <a:rPr lang="en-US" dirty="0">
                <a:solidFill>
                  <a:srgbClr val="000000"/>
                </a:solidFill>
              </a:rPr>
              <a:t>]</a:t>
            </a:r>
          </a:p>
        </p:txBody>
      </p:sp>
      <p:sp>
        <p:nvSpPr>
          <p:cNvPr id="6" name="TextBox 5">
            <a:extLst>
              <a:ext uri="{FF2B5EF4-FFF2-40B4-BE49-F238E27FC236}">
                <a16:creationId xmlns:a16="http://schemas.microsoft.com/office/drawing/2014/main" id="{97EC1541-6731-64C0-F887-7E1CB09088AB}"/>
              </a:ext>
            </a:extLst>
          </p:cNvPr>
          <p:cNvSpPr txBox="1"/>
          <p:nvPr/>
        </p:nvSpPr>
        <p:spPr>
          <a:xfrm>
            <a:off x="0" y="6412517"/>
            <a:ext cx="2981457" cy="276999"/>
          </a:xfrm>
          <a:prstGeom prst="rect">
            <a:avLst/>
          </a:prstGeom>
          <a:noFill/>
        </p:spPr>
        <p:txBody>
          <a:bodyPr wrap="none" rtlCol="0">
            <a:spAutoFit/>
          </a:bodyPr>
          <a:lstStyle/>
          <a:p>
            <a:r>
              <a:rPr lang="en-US" sz="1200" dirty="0">
                <a:solidFill>
                  <a:srgbClr val="000000"/>
                </a:solidFill>
              </a:rPr>
              <a:t>Verified with methodology of </a:t>
            </a:r>
            <a:r>
              <a:rPr lang="en-US" sz="1200" dirty="0" err="1">
                <a:solidFill>
                  <a:srgbClr val="000000"/>
                </a:solidFill>
              </a:rPr>
              <a:t>Ohtani</a:t>
            </a:r>
            <a:r>
              <a:rPr lang="en-US" sz="1200" dirty="0">
                <a:solidFill>
                  <a:srgbClr val="000000"/>
                </a:solidFill>
              </a:rPr>
              <a:t> 2021</a:t>
            </a:r>
          </a:p>
        </p:txBody>
      </p:sp>
      <p:sp>
        <p:nvSpPr>
          <p:cNvPr id="9" name="TextBox 8">
            <a:extLst>
              <a:ext uri="{FF2B5EF4-FFF2-40B4-BE49-F238E27FC236}">
                <a16:creationId xmlns:a16="http://schemas.microsoft.com/office/drawing/2014/main" id="{1EE86279-717B-B6C2-70A7-10535ACBA97E}"/>
              </a:ext>
            </a:extLst>
          </p:cNvPr>
          <p:cNvSpPr txBox="1"/>
          <p:nvPr/>
        </p:nvSpPr>
        <p:spPr>
          <a:xfrm>
            <a:off x="4836680" y="814814"/>
            <a:ext cx="2518638" cy="369332"/>
          </a:xfrm>
          <a:prstGeom prst="rect">
            <a:avLst/>
          </a:prstGeom>
          <a:noFill/>
        </p:spPr>
        <p:txBody>
          <a:bodyPr wrap="none" rtlCol="0">
            <a:spAutoFit/>
          </a:bodyPr>
          <a:lstStyle/>
          <a:p>
            <a:r>
              <a:rPr lang="en-US" dirty="0">
                <a:solidFill>
                  <a:srgbClr val="000000"/>
                </a:solidFill>
              </a:rPr>
              <a:t>2003 Halloween Storm</a:t>
            </a:r>
          </a:p>
        </p:txBody>
      </p:sp>
      <p:sp>
        <p:nvSpPr>
          <p:cNvPr id="8" name="TextBox 7">
            <a:extLst>
              <a:ext uri="{FF2B5EF4-FFF2-40B4-BE49-F238E27FC236}">
                <a16:creationId xmlns:a16="http://schemas.microsoft.com/office/drawing/2014/main" id="{BD826BD2-41F4-DE90-ABF0-C50140549532}"/>
              </a:ext>
            </a:extLst>
          </p:cNvPr>
          <p:cNvSpPr txBox="1"/>
          <p:nvPr/>
        </p:nvSpPr>
        <p:spPr>
          <a:xfrm>
            <a:off x="1668030" y="5499778"/>
            <a:ext cx="6159500" cy="369332"/>
          </a:xfrm>
          <a:prstGeom prst="rect">
            <a:avLst/>
          </a:prstGeom>
          <a:noFill/>
        </p:spPr>
        <p:txBody>
          <a:bodyPr wrap="square">
            <a:spAutoFit/>
          </a:bodyPr>
          <a:lstStyle/>
          <a:p>
            <a:r>
              <a:rPr lang="en-US" dirty="0">
                <a:solidFill>
                  <a:srgbClr val="0000FF"/>
                </a:solidFill>
                <a:latin typeface="Arial" panose="020B0604020202020204" pitchFamily="34" charset="0"/>
                <a:cs typeface="Arial" panose="020B0604020202020204" pitchFamily="34" charset="0"/>
              </a:rPr>
              <a:t>Recovery</a:t>
            </a:r>
            <a:r>
              <a:rPr lang="en-US" dirty="0">
                <a:solidFill>
                  <a:srgbClr val="000000"/>
                </a:solidFill>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 Main</a:t>
            </a:r>
            <a:endParaRPr lang="en-US" dirty="0">
              <a:solidFill>
                <a:srgbClr val="0000FF"/>
              </a:solidFill>
            </a:endParaRPr>
          </a:p>
        </p:txBody>
      </p:sp>
    </p:spTree>
    <p:extLst>
      <p:ext uri="{BB962C8B-B14F-4D97-AF65-F5344CB8AC3E}">
        <p14:creationId xmlns:p14="http://schemas.microsoft.com/office/powerpoint/2010/main" val="240690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a:t>Plasmasheet</a:t>
            </a:r>
            <a:r>
              <a:rPr lang="en-US" dirty="0"/>
              <a:t> Coverage per mission – Strict Criteria</a:t>
            </a:r>
            <a:endParaRPr lang="sv-SE" dirty="0"/>
          </a:p>
        </p:txBody>
      </p:sp>
      <p:pic>
        <p:nvPicPr>
          <p:cNvPr id="7" name="Picture 6">
            <a:extLst>
              <a:ext uri="{FF2B5EF4-FFF2-40B4-BE49-F238E27FC236}">
                <a16:creationId xmlns:a16="http://schemas.microsoft.com/office/drawing/2014/main" id="{9442F5D8-1806-3907-13C7-4E079D5691F5}"/>
              </a:ext>
            </a:extLst>
          </p:cNvPr>
          <p:cNvPicPr>
            <a:picLocks noChangeAspect="1"/>
          </p:cNvPicPr>
          <p:nvPr/>
        </p:nvPicPr>
        <p:blipFill rotWithShape="1">
          <a:blip r:embed="rId3">
            <a:extLst>
              <a:ext uri="{28A0092B-C50C-407E-A947-70E740481C1C}">
                <a14:useLocalDpi xmlns:a14="http://schemas.microsoft.com/office/drawing/2010/main" val="0"/>
              </a:ext>
            </a:extLst>
          </a:blip>
          <a:srcRect l="5494" t="7874" r="7176"/>
          <a:stretch/>
        </p:blipFill>
        <p:spPr>
          <a:xfrm>
            <a:off x="481263" y="2144530"/>
            <a:ext cx="5614737" cy="3158989"/>
          </a:xfrm>
          <a:prstGeom prst="rect">
            <a:avLst/>
          </a:prstGeom>
        </p:spPr>
      </p:pic>
      <p:pic>
        <p:nvPicPr>
          <p:cNvPr id="8" name="Picture 7">
            <a:extLst>
              <a:ext uri="{FF2B5EF4-FFF2-40B4-BE49-F238E27FC236}">
                <a16:creationId xmlns:a16="http://schemas.microsoft.com/office/drawing/2014/main" id="{88A5678F-9210-5C55-C076-909F41E5B73F}"/>
              </a:ext>
            </a:extLst>
          </p:cNvPr>
          <p:cNvPicPr>
            <a:picLocks noChangeAspect="1"/>
          </p:cNvPicPr>
          <p:nvPr/>
        </p:nvPicPr>
        <p:blipFill>
          <a:blip r:embed="rId4"/>
          <a:stretch>
            <a:fillRect/>
          </a:stretch>
        </p:blipFill>
        <p:spPr>
          <a:xfrm>
            <a:off x="6547758" y="2131466"/>
            <a:ext cx="5516226" cy="3072384"/>
          </a:xfrm>
          <a:prstGeom prst="rect">
            <a:avLst/>
          </a:prstGeom>
        </p:spPr>
      </p:pic>
      <p:sp>
        <p:nvSpPr>
          <p:cNvPr id="9" name="TextBox 8">
            <a:extLst>
              <a:ext uri="{FF2B5EF4-FFF2-40B4-BE49-F238E27FC236}">
                <a16:creationId xmlns:a16="http://schemas.microsoft.com/office/drawing/2014/main" id="{29108295-4EB4-A07B-7EE6-C215BFD9EB8E}"/>
              </a:ext>
            </a:extLst>
          </p:cNvPr>
          <p:cNvSpPr txBox="1"/>
          <p:nvPr/>
        </p:nvSpPr>
        <p:spPr>
          <a:xfrm>
            <a:off x="2298357" y="1516037"/>
            <a:ext cx="2463047" cy="369332"/>
          </a:xfrm>
          <a:prstGeom prst="rect">
            <a:avLst/>
          </a:prstGeom>
          <a:noFill/>
        </p:spPr>
        <p:txBody>
          <a:bodyPr wrap="square" rtlCol="0">
            <a:spAutoFit/>
          </a:bodyPr>
          <a:lstStyle/>
          <a:p>
            <a:r>
              <a:rPr lang="en-US" dirty="0" err="1">
                <a:solidFill>
                  <a:srgbClr val="000000"/>
                </a:solidFill>
              </a:rPr>
              <a:t>Geotail</a:t>
            </a:r>
            <a:r>
              <a:rPr lang="en-US" dirty="0">
                <a:solidFill>
                  <a:srgbClr val="000000"/>
                </a:solidFill>
              </a:rPr>
              <a:t> ( 1994 – 2014)</a:t>
            </a:r>
          </a:p>
        </p:txBody>
      </p:sp>
      <p:sp>
        <p:nvSpPr>
          <p:cNvPr id="10" name="TextBox 9">
            <a:extLst>
              <a:ext uri="{FF2B5EF4-FFF2-40B4-BE49-F238E27FC236}">
                <a16:creationId xmlns:a16="http://schemas.microsoft.com/office/drawing/2014/main" id="{7F40FE55-F63E-D8D3-D9DE-63BA91E86140}"/>
              </a:ext>
            </a:extLst>
          </p:cNvPr>
          <p:cNvSpPr txBox="1"/>
          <p:nvPr/>
        </p:nvSpPr>
        <p:spPr>
          <a:xfrm>
            <a:off x="7896530" y="1502972"/>
            <a:ext cx="2223686" cy="369332"/>
          </a:xfrm>
          <a:prstGeom prst="rect">
            <a:avLst/>
          </a:prstGeom>
          <a:noFill/>
        </p:spPr>
        <p:txBody>
          <a:bodyPr wrap="none" rtlCol="0">
            <a:spAutoFit/>
          </a:bodyPr>
          <a:lstStyle/>
          <a:p>
            <a:r>
              <a:rPr lang="en-US" dirty="0">
                <a:solidFill>
                  <a:srgbClr val="000000"/>
                </a:solidFill>
              </a:rPr>
              <a:t>MMS (2016 – 2024)</a:t>
            </a:r>
          </a:p>
        </p:txBody>
      </p:sp>
      <p:sp>
        <p:nvSpPr>
          <p:cNvPr id="11" name="TextBox 10">
            <a:extLst>
              <a:ext uri="{FF2B5EF4-FFF2-40B4-BE49-F238E27FC236}">
                <a16:creationId xmlns:a16="http://schemas.microsoft.com/office/drawing/2014/main" id="{76989142-ADED-1787-A424-DAFCA7451F3C}"/>
              </a:ext>
            </a:extLst>
          </p:cNvPr>
          <p:cNvSpPr txBox="1"/>
          <p:nvPr/>
        </p:nvSpPr>
        <p:spPr>
          <a:xfrm>
            <a:off x="2164458" y="5463013"/>
            <a:ext cx="2730843" cy="923330"/>
          </a:xfrm>
          <a:prstGeom prst="rect">
            <a:avLst/>
          </a:prstGeom>
          <a:noFill/>
        </p:spPr>
        <p:txBody>
          <a:bodyPr wrap="square" rtlCol="0">
            <a:spAutoFit/>
          </a:bodyPr>
          <a:lstStyle/>
          <a:p>
            <a:r>
              <a:rPr lang="en-US" dirty="0">
                <a:solidFill>
                  <a:srgbClr val="000000"/>
                </a:solidFill>
              </a:rPr>
              <a:t>Quiet : 393,379 (85%)</a:t>
            </a:r>
          </a:p>
          <a:p>
            <a:r>
              <a:rPr lang="en-US" dirty="0" err="1">
                <a:solidFill>
                  <a:srgbClr val="0000FF"/>
                </a:solidFill>
              </a:rPr>
              <a:t>Reco</a:t>
            </a:r>
            <a:r>
              <a:rPr lang="en-US" dirty="0">
                <a:solidFill>
                  <a:srgbClr val="000000"/>
                </a:solidFill>
              </a:rPr>
              <a:t> : 56,061 (12%)</a:t>
            </a:r>
          </a:p>
          <a:p>
            <a:r>
              <a:rPr lang="en-US" dirty="0">
                <a:solidFill>
                  <a:srgbClr val="FF0000"/>
                </a:solidFill>
              </a:rPr>
              <a:t>Main</a:t>
            </a:r>
            <a:r>
              <a:rPr lang="en-US" dirty="0">
                <a:solidFill>
                  <a:srgbClr val="000000"/>
                </a:solidFill>
              </a:rPr>
              <a:t> : 11,546 (3%)</a:t>
            </a:r>
          </a:p>
        </p:txBody>
      </p:sp>
      <p:sp>
        <p:nvSpPr>
          <p:cNvPr id="12" name="TextBox 11">
            <a:extLst>
              <a:ext uri="{FF2B5EF4-FFF2-40B4-BE49-F238E27FC236}">
                <a16:creationId xmlns:a16="http://schemas.microsoft.com/office/drawing/2014/main" id="{4844A661-8149-8097-8DC7-4203D044DD9F}"/>
              </a:ext>
            </a:extLst>
          </p:cNvPr>
          <p:cNvSpPr txBox="1"/>
          <p:nvPr/>
        </p:nvSpPr>
        <p:spPr>
          <a:xfrm>
            <a:off x="7642951" y="5463013"/>
            <a:ext cx="2730843" cy="923330"/>
          </a:xfrm>
          <a:prstGeom prst="rect">
            <a:avLst/>
          </a:prstGeom>
          <a:noFill/>
        </p:spPr>
        <p:txBody>
          <a:bodyPr wrap="square" rtlCol="0">
            <a:spAutoFit/>
          </a:bodyPr>
          <a:lstStyle/>
          <a:p>
            <a:r>
              <a:rPr lang="en-US" dirty="0">
                <a:solidFill>
                  <a:srgbClr val="000000"/>
                </a:solidFill>
              </a:rPr>
              <a:t>Quiet : 112,099 (88%)</a:t>
            </a:r>
          </a:p>
          <a:p>
            <a:r>
              <a:rPr lang="en-US" dirty="0" err="1">
                <a:solidFill>
                  <a:srgbClr val="0000FF"/>
                </a:solidFill>
              </a:rPr>
              <a:t>Reco</a:t>
            </a:r>
            <a:r>
              <a:rPr lang="en-US" dirty="0">
                <a:solidFill>
                  <a:srgbClr val="000000"/>
                </a:solidFill>
              </a:rPr>
              <a:t> : 13,336 (10%)</a:t>
            </a:r>
          </a:p>
          <a:p>
            <a:r>
              <a:rPr lang="en-US" dirty="0">
                <a:solidFill>
                  <a:srgbClr val="FF0000"/>
                </a:solidFill>
              </a:rPr>
              <a:t>Main</a:t>
            </a:r>
            <a:r>
              <a:rPr lang="en-US" dirty="0">
                <a:solidFill>
                  <a:srgbClr val="000000"/>
                </a:solidFill>
              </a:rPr>
              <a:t> : 2,205 (2%)</a:t>
            </a:r>
          </a:p>
        </p:txBody>
      </p:sp>
    </p:spTree>
    <p:extLst>
      <p:ext uri="{BB962C8B-B14F-4D97-AF65-F5344CB8AC3E}">
        <p14:creationId xmlns:p14="http://schemas.microsoft.com/office/powerpoint/2010/main" val="455065357"/>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F2B428C8B21A141B5825E5B86F557DB" ma:contentTypeVersion="15" ma:contentTypeDescription="Skapa ett nytt dokument." ma:contentTypeScope="" ma:versionID="975073b9cecf71b6bc8c14a7c33e31db">
  <xsd:schema xmlns:xsd="http://www.w3.org/2001/XMLSchema" xmlns:xs="http://www.w3.org/2001/XMLSchema" xmlns:p="http://schemas.microsoft.com/office/2006/metadata/properties" xmlns:ns3="977cb6ed-b1a4-473b-8ba2-0f8e0a4901ff" xmlns:ns4="6707e3d7-8225-4321-a0ab-c333d198a7fc" targetNamespace="http://schemas.microsoft.com/office/2006/metadata/properties" ma:root="true" ma:fieldsID="0cdfbe7b44d734305c4ef3f71cda5902" ns3:_="" ns4:_="">
    <xsd:import namespace="977cb6ed-b1a4-473b-8ba2-0f8e0a4901ff"/>
    <xsd:import namespace="6707e3d7-8225-4321-a0ab-c333d198a7f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7cb6ed-b1a4-473b-8ba2-0f8e0a4901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707e3d7-8225-4321-a0ab-c333d198a7fc" elementFormDefault="qualified">
    <xsd:import namespace="http://schemas.microsoft.com/office/2006/documentManagement/types"/>
    <xsd:import namespace="http://schemas.microsoft.com/office/infopath/2007/PartnerControls"/>
    <xsd:element name="SharedWithUsers" ma:index="1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at med information" ma:internalName="SharedWithDetails" ma:readOnly="true">
      <xsd:simpleType>
        <xsd:restriction base="dms:Note">
          <xsd:maxLength value="255"/>
        </xsd:restriction>
      </xsd:simpleType>
    </xsd:element>
    <xsd:element name="SharingHintHash" ma:index="20" nillable="true" ma:displayName="Delar tips,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8B54EE-C366-449D-9972-DF83693BE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7cb6ed-b1a4-473b-8ba2-0f8e0a4901ff"/>
    <ds:schemaRef ds:uri="6707e3d7-8225-4321-a0ab-c333d198a7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B3048F-AB18-4F93-A27A-DBB845175962}">
  <ds:schemaRefs>
    <ds:schemaRef ds:uri="http://schemas.microsoft.com/office/2006/metadata/properties"/>
    <ds:schemaRef ds:uri="http://schemas.microsoft.com/office/infopath/2007/PartnerControls"/>
    <ds:schemaRef ds:uri="http://purl.org/dc/elements/1.1/"/>
    <ds:schemaRef ds:uri="http://www.w3.org/XML/1998/namespace"/>
    <ds:schemaRef ds:uri="http://purl.org/dc/dcmitype/"/>
    <ds:schemaRef ds:uri="http://schemas.microsoft.com/office/2006/documentManagement/types"/>
    <ds:schemaRef ds:uri="http://schemas.openxmlformats.org/package/2006/metadata/core-properties"/>
    <ds:schemaRef ds:uri="6707e3d7-8225-4321-a0ab-c333d198a7fc"/>
    <ds:schemaRef ds:uri="977cb6ed-b1a4-473b-8ba2-0f8e0a4901ff"/>
    <ds:schemaRef ds:uri="http://purl.org/dc/terms/"/>
  </ds:schemaRefs>
</ds:datastoreItem>
</file>

<file path=customXml/itemProps3.xml><?xml version="1.0" encoding="utf-8"?>
<ds:datastoreItem xmlns:ds="http://schemas.openxmlformats.org/officeDocument/2006/customXml" ds:itemID="{7ECBB746-F6CA-42D5-AFDD-F49C58B427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KU Leuven</Template>
  <TotalTime>0</TotalTime>
  <Words>1445</Words>
  <Application>Microsoft Macintosh PowerPoint</Application>
  <PresentationFormat>Widescreen</PresentationFormat>
  <Paragraphs>321</Paragraphs>
  <Slides>33</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-webkit-standard</vt:lpstr>
      <vt:lpstr>Arial</vt:lpstr>
      <vt:lpstr>Calibri</vt:lpstr>
      <vt:lpstr>Cambria Math</vt:lpstr>
      <vt:lpstr>Garamond</vt:lpstr>
      <vt:lpstr>Lucida Blackletter</vt:lpstr>
      <vt:lpstr>Wingdings</vt:lpstr>
      <vt:lpstr>KU Leuven</vt:lpstr>
      <vt:lpstr>Magnetic flux transport in the plasma sheet during geomagnetic storms using MMS + Geotail </vt:lpstr>
      <vt:lpstr>PowerPoint Presentation</vt:lpstr>
      <vt:lpstr>General Context - Motivation</vt:lpstr>
      <vt:lpstr>Powering the magnetotail</vt:lpstr>
      <vt:lpstr>Data used</vt:lpstr>
      <vt:lpstr>PowerPoint Presentation</vt:lpstr>
      <vt:lpstr>Definitions &amp; Criteria used</vt:lpstr>
      <vt:lpstr>Storm phases automatic classification</vt:lpstr>
      <vt:lpstr>Plasmasheet Coverage per mission – Strict Criteria</vt:lpstr>
      <vt:lpstr>Plasmasheet Coverage per mission – Flexible* Criteria</vt:lpstr>
      <vt:lpstr>Confirmation of previous results</vt:lpstr>
      <vt:lpstr>PowerPoint Presentation</vt:lpstr>
      <vt:lpstr>(-VxB)y– spatial distribution - Geotail</vt:lpstr>
      <vt:lpstr>(-VxB)y – spatial distribution - MMS</vt:lpstr>
      <vt:lpstr>Bz – spatial distribution - Geotail</vt:lpstr>
      <vt:lpstr>V⊥x – spatial distribution - Geotail</vt:lpstr>
      <vt:lpstr>PowerPoint Presentation</vt:lpstr>
      <vt:lpstr>(-VxB)y &amp; median flow - XY - Geotail</vt:lpstr>
      <vt:lpstr>ΔBz - XY - Geotail</vt:lpstr>
      <vt:lpstr>ΔV⊥x - XY - Geotail</vt:lpstr>
      <vt:lpstr>Storm - Main Phase Behavior</vt:lpstr>
      <vt:lpstr>PowerPoint Presentation</vt:lpstr>
      <vt:lpstr>Discussion &amp; Conclusion</vt:lpstr>
      <vt:lpstr>Future work: Connecting storms to SC coverage &amp; to transients</vt:lpstr>
      <vt:lpstr>PowerPoint Presentation</vt:lpstr>
      <vt:lpstr>Dusk – Dawn Asymmetry Velocity</vt:lpstr>
      <vt:lpstr>Transport and mesoscale structures</vt:lpstr>
      <vt:lpstr>Confirmation of previous results</vt:lpstr>
      <vt:lpstr>Confirmation of previous results</vt:lpstr>
      <vt:lpstr>Bz – spatial distribution - MMS</vt:lpstr>
      <vt:lpstr>V⊥x – spatial distribution - MMS</vt:lpstr>
      <vt:lpstr>ΔBz - XY – Geotail - Extra</vt:lpstr>
      <vt:lpstr>ΔV⊥x - XY – Geotail - Extra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2024-04-13T00:43:01Z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0x0101004F2B428C8B21A141B5825E5B86F557DB</vt:lpwstr>
  </property>
</Properties>
</file>